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92" r:id="rId5"/>
    <p:sldId id="275" r:id="rId6"/>
    <p:sldId id="276" r:id="rId7"/>
    <p:sldId id="277" r:id="rId8"/>
    <p:sldId id="295" r:id="rId9"/>
    <p:sldId id="278" r:id="rId10"/>
    <p:sldId id="279" r:id="rId11"/>
    <p:sldId id="296" r:id="rId12"/>
    <p:sldId id="293" r:id="rId13"/>
    <p:sldId id="294" r:id="rId14"/>
    <p:sldId id="297" r:id="rId15"/>
    <p:sldId id="298" r:id="rId16"/>
    <p:sldId id="281" r:id="rId17"/>
    <p:sldId id="288" r:id="rId18"/>
    <p:sldId id="289"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8F6F5"/>
    <a:srgbClr val="446992"/>
    <a:srgbClr val="AEC2D8"/>
    <a:srgbClr val="98432A"/>
    <a:srgbClr val="D84400"/>
    <a:srgbClr val="44678D"/>
    <a:srgbClr val="263E5A"/>
    <a:srgbClr val="D6E0EB"/>
    <a:srgbClr val="728DAB"/>
    <a:srgbClr val="C95B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5634"/>
  </p:normalViewPr>
  <p:slideViewPr>
    <p:cSldViewPr snapToGrid="0" showGuides="1">
      <p:cViewPr>
        <p:scale>
          <a:sx n="70" d="100"/>
          <a:sy n="70" d="100"/>
        </p:scale>
        <p:origin x="738" y="96"/>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8/12/2023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jpg>
</file>

<file path=ppt/media/image2.jpg>
</file>

<file path=ppt/media/image20.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2023/8/12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5</a:t>
            </a:fld>
            <a:endParaRPr lang="zh-CN" altLang="en-US"/>
          </a:p>
        </p:txBody>
      </p:sp>
    </p:spTree>
    <p:extLst>
      <p:ext uri="{BB962C8B-B14F-4D97-AF65-F5344CB8AC3E}">
        <p14:creationId xmlns:p14="http://schemas.microsoft.com/office/powerpoint/2010/main" val="2424331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7</a:t>
            </a:fld>
            <a:endParaRPr lang="zh-CN" altLang="en-US"/>
          </a:p>
        </p:txBody>
      </p:sp>
    </p:spTree>
    <p:extLst>
      <p:ext uri="{BB962C8B-B14F-4D97-AF65-F5344CB8AC3E}">
        <p14:creationId xmlns:p14="http://schemas.microsoft.com/office/powerpoint/2010/main" val="2880906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8</a:t>
            </a:fld>
            <a:endParaRPr lang="zh-CN" altLang="en-US"/>
          </a:p>
        </p:txBody>
      </p:sp>
    </p:spTree>
    <p:extLst>
      <p:ext uri="{BB962C8B-B14F-4D97-AF65-F5344CB8AC3E}">
        <p14:creationId xmlns:p14="http://schemas.microsoft.com/office/powerpoint/2010/main" val="3712838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13</a:t>
            </a:fld>
            <a:endParaRPr lang="zh-CN" altLang="en-US"/>
          </a:p>
        </p:txBody>
      </p:sp>
    </p:spTree>
    <p:extLst>
      <p:ext uri="{BB962C8B-B14F-4D97-AF65-F5344CB8AC3E}">
        <p14:creationId xmlns:p14="http://schemas.microsoft.com/office/powerpoint/2010/main" val="1077465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7.jpeg"/></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g"/><Relationship Id="rId1" Type="http://schemas.openxmlformats.org/officeDocument/2006/relationships/slideLayout" Target="../slideLayouts/slideLayout16.xml"/><Relationship Id="rId5" Type="http://schemas.openxmlformats.org/officeDocument/2006/relationships/image" Target="../media/image19.jp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4.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483015" y="1289222"/>
            <a:ext cx="5259541" cy="2512303"/>
          </a:xfrm>
        </p:spPr>
        <p:txBody>
          <a:bodyPr/>
          <a:lstStyle/>
          <a:p>
            <a:r>
              <a:rPr lang="en-US" sz="3600" dirty="0"/>
              <a:t>COMPUTERISED LOAN RECORD MANAGEMENT SYSTEM</a:t>
            </a:r>
            <a:endParaRPr lang="en-NG" sz="3600"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564708" y="4157574"/>
            <a:ext cx="5347080" cy="1180908"/>
          </a:xfrm>
        </p:spPr>
        <p:txBody>
          <a:bodyPr/>
          <a:lstStyle/>
          <a:p>
            <a:pPr>
              <a:spcAft>
                <a:spcPts val="1460"/>
              </a:spcAft>
            </a:pPr>
            <a:r>
              <a:rPr lang="en-GB" b="1" dirty="0">
                <a:solidFill>
                  <a:srgbClr val="000000"/>
                </a:solidFill>
                <a:latin typeface="Calibri" panose="020F0502020204030204" pitchFamily="34" charset="0"/>
                <a:ea typeface="Calibri" panose="020F0502020204030204" pitchFamily="34" charset="0"/>
                <a:cs typeface="Arial" panose="020B0604020202020204" pitchFamily="34" charset="0"/>
              </a:rPr>
              <a:t>PREPARED BY: GROUP</a:t>
            </a:r>
          </a:p>
          <a:p>
            <a:pPr>
              <a:spcAft>
                <a:spcPts val="1460"/>
              </a:spcAft>
            </a:pPr>
            <a:r>
              <a:rPr lang="en-GB" b="1" dirty="0">
                <a:solidFill>
                  <a:srgbClr val="000000"/>
                </a:solidFill>
                <a:latin typeface="Calibri" panose="020F0502020204030204" pitchFamily="34" charset="0"/>
                <a:ea typeface="Calibri" panose="020F0502020204030204" pitchFamily="34" charset="0"/>
                <a:cs typeface="Arial" panose="020B0604020202020204" pitchFamily="34" charset="0"/>
              </a:rPr>
              <a:t>SUPERVISED BY: MR. IMAN ABDULRAHMAN</a:t>
            </a:r>
            <a:endParaRPr lang="en-NG" dirty="0">
              <a:latin typeface="Calibri" panose="020F0502020204030204" pitchFamily="34" charset="0"/>
              <a:ea typeface="Calibri" panose="020F0502020204030204" pitchFamily="34" charset="0"/>
              <a:cs typeface="Arial" panose="020B0604020202020204" pitchFamily="34" charset="0"/>
            </a:endParaRPr>
          </a:p>
        </p:txBody>
      </p:sp>
      <p:pic>
        <p:nvPicPr>
          <p:cNvPr id="18" name="Picture Placeholder 17">
            <a:extLst>
              <a:ext uri="{FF2B5EF4-FFF2-40B4-BE49-F238E27FC236}">
                <a16:creationId xmlns:a16="http://schemas.microsoft.com/office/drawing/2014/main" id="{21B6588D-44A6-42CD-9E63-6E7683F21F25}"/>
              </a:ext>
            </a:extLst>
          </p:cNvPr>
          <p:cNvPicPr>
            <a:picLocks noGrp="1" noChangeAspect="1"/>
          </p:cNvPicPr>
          <p:nvPr>
            <p:ph type="pic" sz="quarter" idx="47"/>
          </p:nvPr>
        </p:nvPicPr>
        <p:blipFill>
          <a:blip r:embed="rId2"/>
          <a:srcRect t="7199" b="7199"/>
          <a:stretch>
            <a:fillRect/>
          </a:stretch>
        </p:blipFill>
        <p:spPr>
          <a:ln>
            <a:solidFill>
              <a:srgbClr val="002060"/>
            </a:solidFill>
          </a:ln>
        </p:spPr>
      </p:pic>
    </p:spTree>
    <p:extLst>
      <p:ext uri="{BB962C8B-B14F-4D97-AF65-F5344CB8AC3E}">
        <p14:creationId xmlns:p14="http://schemas.microsoft.com/office/powerpoint/2010/main" val="3898447929"/>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02CEC6EF-006F-693B-5D79-47FD797CB22B}"/>
              </a:ext>
            </a:extLst>
          </p:cNvPr>
          <p:cNvSpPr>
            <a:spLocks noGrp="1"/>
          </p:cNvSpPr>
          <p:nvPr>
            <p:ph type="body" sz="quarter" idx="29"/>
          </p:nvPr>
        </p:nvSpPr>
        <p:spPr>
          <a:xfrm>
            <a:off x="6633789" y="6297885"/>
            <a:ext cx="3206626" cy="352549"/>
          </a:xfrm>
        </p:spPr>
        <p:txBody>
          <a:bodyPr/>
          <a:lstStyle/>
          <a:p>
            <a:pPr algn="ctr"/>
            <a:r>
              <a:rPr lang="en-US" sz="2000" b="1" dirty="0"/>
              <a:t>System Use Case Diagram</a:t>
            </a:r>
            <a:endParaRPr lang="en-US" sz="2000" dirty="0"/>
          </a:p>
          <a:p>
            <a:pPr algn="ctr"/>
            <a:endParaRPr lang="en-US" sz="2000" dirty="0"/>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10</a:t>
            </a:fld>
            <a:endParaRPr lang="en-US" altLang="zh-CN" noProof="0" dirty="0"/>
          </a:p>
        </p:txBody>
      </p:sp>
      <p:sp>
        <p:nvSpPr>
          <p:cNvPr id="7" name="Title 59">
            <a:extLst>
              <a:ext uri="{FF2B5EF4-FFF2-40B4-BE49-F238E27FC236}">
                <a16:creationId xmlns:a16="http://schemas.microsoft.com/office/drawing/2014/main" id="{6A183BA9-48EA-42A6-B34C-3A61515A11CC}"/>
              </a:ext>
            </a:extLst>
          </p:cNvPr>
          <p:cNvSpPr txBox="1">
            <a:spLocks/>
          </p:cNvSpPr>
          <p:nvPr/>
        </p:nvSpPr>
        <p:spPr>
          <a:xfrm>
            <a:off x="5065972" y="232536"/>
            <a:ext cx="6599429" cy="64036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2700" b="1" kern="1200">
                <a:solidFill>
                  <a:schemeClr val="accent6"/>
                </a:solidFill>
                <a:latin typeface="+mn-lt"/>
                <a:ea typeface="+mj-ea"/>
                <a:cs typeface="+mj-cs"/>
              </a:defRPr>
            </a:lvl1pPr>
          </a:lstStyle>
          <a:p>
            <a:r>
              <a:rPr lang="en-US" sz="3200" dirty="0"/>
              <a:t>System Modeling (Use Case Diagram)</a:t>
            </a:r>
          </a:p>
        </p:txBody>
      </p:sp>
      <p:pic>
        <p:nvPicPr>
          <p:cNvPr id="2" name="Picture 1">
            <a:extLst>
              <a:ext uri="{FF2B5EF4-FFF2-40B4-BE49-F238E27FC236}">
                <a16:creationId xmlns:a16="http://schemas.microsoft.com/office/drawing/2014/main" id="{43260E7F-A38A-A4DD-50ED-A9246193E3B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64415" y="872896"/>
            <a:ext cx="5028434" cy="5345023"/>
          </a:xfrm>
          <a:prstGeom prst="rect">
            <a:avLst/>
          </a:prstGeom>
          <a:noFill/>
          <a:ln>
            <a:noFill/>
          </a:ln>
        </p:spPr>
      </p:pic>
    </p:spTree>
    <p:extLst>
      <p:ext uri="{BB962C8B-B14F-4D97-AF65-F5344CB8AC3E}">
        <p14:creationId xmlns:p14="http://schemas.microsoft.com/office/powerpoint/2010/main" val="3295592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02CEC6EF-006F-693B-5D79-47FD797CB22B}"/>
              </a:ext>
            </a:extLst>
          </p:cNvPr>
          <p:cNvSpPr>
            <a:spLocks noGrp="1"/>
          </p:cNvSpPr>
          <p:nvPr>
            <p:ph type="body" sz="quarter" idx="29"/>
          </p:nvPr>
        </p:nvSpPr>
        <p:spPr>
          <a:xfrm>
            <a:off x="3455087" y="6400164"/>
            <a:ext cx="3206626" cy="352549"/>
          </a:xfrm>
        </p:spPr>
        <p:txBody>
          <a:bodyPr/>
          <a:lstStyle/>
          <a:p>
            <a:pPr algn="ctr"/>
            <a:r>
              <a:rPr lang="en-US" sz="1600" b="1" dirty="0"/>
              <a:t>System Class Diagram</a:t>
            </a:r>
            <a:endParaRPr lang="en-US" sz="2400" dirty="0"/>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11</a:t>
            </a:fld>
            <a:endParaRPr lang="en-US" altLang="zh-CN" noProof="0" dirty="0"/>
          </a:p>
        </p:txBody>
      </p:sp>
      <p:sp>
        <p:nvSpPr>
          <p:cNvPr id="7" name="Title 59">
            <a:extLst>
              <a:ext uri="{FF2B5EF4-FFF2-40B4-BE49-F238E27FC236}">
                <a16:creationId xmlns:a16="http://schemas.microsoft.com/office/drawing/2014/main" id="{6A183BA9-48EA-42A6-B34C-3A61515A11CC}"/>
              </a:ext>
            </a:extLst>
          </p:cNvPr>
          <p:cNvSpPr txBox="1">
            <a:spLocks/>
          </p:cNvSpPr>
          <p:nvPr/>
        </p:nvSpPr>
        <p:spPr>
          <a:xfrm>
            <a:off x="2796285" y="105287"/>
            <a:ext cx="6599429" cy="64036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2700" b="1" kern="1200">
                <a:solidFill>
                  <a:schemeClr val="accent6"/>
                </a:solidFill>
                <a:latin typeface="+mn-lt"/>
                <a:ea typeface="+mj-ea"/>
                <a:cs typeface="+mj-cs"/>
              </a:defRPr>
            </a:lvl1pPr>
          </a:lstStyle>
          <a:p>
            <a:r>
              <a:rPr lang="en-US" sz="3200" dirty="0"/>
              <a:t>System Modeling (Class Diagram)</a:t>
            </a:r>
          </a:p>
        </p:txBody>
      </p:sp>
      <p:pic>
        <p:nvPicPr>
          <p:cNvPr id="2" name="Picture 1">
            <a:extLst>
              <a:ext uri="{FF2B5EF4-FFF2-40B4-BE49-F238E27FC236}">
                <a16:creationId xmlns:a16="http://schemas.microsoft.com/office/drawing/2014/main" id="{877B8CF2-D9AA-880F-4F73-0700A364E36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67651" y="817698"/>
            <a:ext cx="6599429" cy="5508690"/>
          </a:xfrm>
          <a:prstGeom prst="rect">
            <a:avLst/>
          </a:prstGeom>
          <a:noFill/>
          <a:ln>
            <a:noFill/>
          </a:ln>
        </p:spPr>
      </p:pic>
    </p:spTree>
    <p:extLst>
      <p:ext uri="{BB962C8B-B14F-4D97-AF65-F5344CB8AC3E}">
        <p14:creationId xmlns:p14="http://schemas.microsoft.com/office/powerpoint/2010/main" val="689698549"/>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02CEC6EF-006F-693B-5D79-47FD797CB22B}"/>
              </a:ext>
            </a:extLst>
          </p:cNvPr>
          <p:cNvSpPr>
            <a:spLocks noGrp="1"/>
          </p:cNvSpPr>
          <p:nvPr>
            <p:ph type="body" sz="quarter" idx="29"/>
          </p:nvPr>
        </p:nvSpPr>
        <p:spPr>
          <a:xfrm>
            <a:off x="1480935" y="6256009"/>
            <a:ext cx="2600325" cy="365125"/>
          </a:xfrm>
        </p:spPr>
        <p:txBody>
          <a:bodyPr/>
          <a:lstStyle/>
          <a:p>
            <a:pPr algn="ctr"/>
            <a:r>
              <a:rPr lang="en-US" sz="1600" b="1" dirty="0"/>
              <a:t>System Login </a:t>
            </a:r>
            <a:endParaRPr lang="en-US" sz="2400" dirty="0"/>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p:txBody>
          <a:bodyPr/>
          <a:lstStyle/>
          <a:p>
            <a:fld id="{47FEACEE-25B4-4A2D-B147-27296E36371D}" type="slidenum">
              <a:rPr lang="en-US" altLang="zh-CN" noProof="0" smtClean="0"/>
              <a:pPr/>
              <a:t>12</a:t>
            </a:fld>
            <a:endParaRPr lang="en-US" altLang="zh-CN" noProof="0" dirty="0"/>
          </a:p>
        </p:txBody>
      </p:sp>
      <p:sp>
        <p:nvSpPr>
          <p:cNvPr id="7" name="Title 59">
            <a:extLst>
              <a:ext uri="{FF2B5EF4-FFF2-40B4-BE49-F238E27FC236}">
                <a16:creationId xmlns:a16="http://schemas.microsoft.com/office/drawing/2014/main" id="{6A183BA9-48EA-42A6-B34C-3A61515A11CC}"/>
              </a:ext>
            </a:extLst>
          </p:cNvPr>
          <p:cNvSpPr txBox="1">
            <a:spLocks/>
          </p:cNvSpPr>
          <p:nvPr/>
        </p:nvSpPr>
        <p:spPr>
          <a:xfrm>
            <a:off x="2790228" y="-23517"/>
            <a:ext cx="6599429" cy="64036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2700" b="1" kern="1200">
                <a:solidFill>
                  <a:schemeClr val="accent6"/>
                </a:solidFill>
                <a:latin typeface="+mn-lt"/>
                <a:ea typeface="+mj-ea"/>
                <a:cs typeface="+mj-cs"/>
              </a:defRPr>
            </a:lvl1pPr>
          </a:lstStyle>
          <a:p>
            <a:r>
              <a:rPr lang="en-US" sz="3200" dirty="0"/>
              <a:t>System Modeling (Activity Diagram)</a:t>
            </a:r>
          </a:p>
        </p:txBody>
      </p:sp>
      <p:sp>
        <p:nvSpPr>
          <p:cNvPr id="14" name="Text Placeholder 10">
            <a:extLst>
              <a:ext uri="{FF2B5EF4-FFF2-40B4-BE49-F238E27FC236}">
                <a16:creationId xmlns:a16="http://schemas.microsoft.com/office/drawing/2014/main" id="{7B90F7D1-0022-469A-B2FF-F49859779073}"/>
              </a:ext>
            </a:extLst>
          </p:cNvPr>
          <p:cNvSpPr txBox="1">
            <a:spLocks/>
          </p:cNvSpPr>
          <p:nvPr/>
        </p:nvSpPr>
        <p:spPr>
          <a:xfrm>
            <a:off x="4300140" y="6256009"/>
            <a:ext cx="2600325" cy="36512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500" b="0" kern="120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600" b="1" dirty="0"/>
              <a:t>Request Loan</a:t>
            </a:r>
            <a:endParaRPr lang="en-US" sz="2400" dirty="0"/>
          </a:p>
        </p:txBody>
      </p:sp>
      <p:sp>
        <p:nvSpPr>
          <p:cNvPr id="16" name="Text Placeholder 10">
            <a:extLst>
              <a:ext uri="{FF2B5EF4-FFF2-40B4-BE49-F238E27FC236}">
                <a16:creationId xmlns:a16="http://schemas.microsoft.com/office/drawing/2014/main" id="{0663F96B-C0D4-4415-8C26-3C0F4233B453}"/>
              </a:ext>
            </a:extLst>
          </p:cNvPr>
          <p:cNvSpPr txBox="1">
            <a:spLocks/>
          </p:cNvSpPr>
          <p:nvPr/>
        </p:nvSpPr>
        <p:spPr>
          <a:xfrm>
            <a:off x="7058917" y="6271733"/>
            <a:ext cx="2600325" cy="36512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500" b="0" kern="120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600" b="1" dirty="0"/>
              <a:t>Approve Loan </a:t>
            </a:r>
            <a:endParaRPr lang="en-US" sz="2400" dirty="0"/>
          </a:p>
        </p:txBody>
      </p:sp>
      <p:pic>
        <p:nvPicPr>
          <p:cNvPr id="2" name="Picture 1">
            <a:extLst>
              <a:ext uri="{FF2B5EF4-FFF2-40B4-BE49-F238E27FC236}">
                <a16:creationId xmlns:a16="http://schemas.microsoft.com/office/drawing/2014/main" id="{2F360324-8651-438C-D73A-172F61E9C64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0749" y="1281893"/>
            <a:ext cx="2150791" cy="4163563"/>
          </a:xfrm>
          <a:prstGeom prst="rect">
            <a:avLst/>
          </a:prstGeom>
          <a:noFill/>
          <a:ln>
            <a:noFill/>
          </a:ln>
        </p:spPr>
      </p:pic>
      <p:pic>
        <p:nvPicPr>
          <p:cNvPr id="3" name="Picture 2">
            <a:extLst>
              <a:ext uri="{FF2B5EF4-FFF2-40B4-BE49-F238E27FC236}">
                <a16:creationId xmlns:a16="http://schemas.microsoft.com/office/drawing/2014/main" id="{96F68620-0D76-9735-244D-809918783EA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59992" y="594726"/>
            <a:ext cx="2541270" cy="5699125"/>
          </a:xfrm>
          <a:prstGeom prst="rect">
            <a:avLst/>
          </a:prstGeom>
          <a:noFill/>
          <a:ln>
            <a:noFill/>
          </a:ln>
        </p:spPr>
      </p:pic>
      <p:pic>
        <p:nvPicPr>
          <p:cNvPr id="4" name="Picture 3">
            <a:extLst>
              <a:ext uri="{FF2B5EF4-FFF2-40B4-BE49-F238E27FC236}">
                <a16:creationId xmlns:a16="http://schemas.microsoft.com/office/drawing/2014/main" id="{62FD7318-B294-2F8C-FA49-6AD032F9F4C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233984" y="809059"/>
            <a:ext cx="2264858" cy="5446950"/>
          </a:xfrm>
          <a:prstGeom prst="rect">
            <a:avLst/>
          </a:prstGeom>
          <a:noFill/>
          <a:ln>
            <a:noFill/>
          </a:ln>
        </p:spPr>
      </p:pic>
    </p:spTree>
    <p:extLst>
      <p:ext uri="{BB962C8B-B14F-4D97-AF65-F5344CB8AC3E}">
        <p14:creationId xmlns:p14="http://schemas.microsoft.com/office/powerpoint/2010/main" val="181816328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446CC6CC-33D7-4181-9969-72896FDB1901}"/>
              </a:ext>
            </a:extLst>
          </p:cNvPr>
          <p:cNvSpPr>
            <a:spLocks noGrp="1"/>
          </p:cNvSpPr>
          <p:nvPr>
            <p:ph type="title"/>
          </p:nvPr>
        </p:nvSpPr>
        <p:spPr>
          <a:xfrm>
            <a:off x="1549585" y="246592"/>
            <a:ext cx="8884024" cy="662782"/>
          </a:xfrm>
        </p:spPr>
        <p:txBody>
          <a:bodyPr/>
          <a:lstStyle/>
          <a:p>
            <a:r>
              <a:rPr lang="en-US" sz="4000" dirty="0"/>
              <a:t>Proposed Interface Design</a:t>
            </a:r>
          </a:p>
        </p:txBody>
      </p:sp>
      <p:sp>
        <p:nvSpPr>
          <p:cNvPr id="7" name="Slide Number Placeholder 6">
            <a:extLst>
              <a:ext uri="{FF2B5EF4-FFF2-40B4-BE49-F238E27FC236}">
                <a16:creationId xmlns:a16="http://schemas.microsoft.com/office/drawing/2014/main" id="{7930A8DD-65EB-D1E9-81DF-DAAA9451B1A9}"/>
              </a:ext>
            </a:extLst>
          </p:cNvPr>
          <p:cNvSpPr>
            <a:spLocks noGrp="1"/>
          </p:cNvSpPr>
          <p:nvPr>
            <p:ph type="sldNum" sz="quarter" idx="59"/>
          </p:nvPr>
        </p:nvSpPr>
        <p:spPr/>
        <p:txBody>
          <a:bodyPr/>
          <a:lstStyle/>
          <a:p>
            <a:fld id="{47FEACEE-25B4-4A2D-B147-27296E36371D}" type="slidenum">
              <a:rPr lang="en-US" altLang="zh-CN" smtClean="0"/>
              <a:pPr/>
              <a:t>13</a:t>
            </a:fld>
            <a:endParaRPr lang="en-US" altLang="zh-CN" dirty="0"/>
          </a:p>
        </p:txBody>
      </p:sp>
      <p:sp>
        <p:nvSpPr>
          <p:cNvPr id="42" name="Text Placeholder 10">
            <a:extLst>
              <a:ext uri="{FF2B5EF4-FFF2-40B4-BE49-F238E27FC236}">
                <a16:creationId xmlns:a16="http://schemas.microsoft.com/office/drawing/2014/main" id="{F4D1D535-70E3-435F-89AA-793A9E17D430}"/>
              </a:ext>
            </a:extLst>
          </p:cNvPr>
          <p:cNvSpPr txBox="1">
            <a:spLocks/>
          </p:cNvSpPr>
          <p:nvPr/>
        </p:nvSpPr>
        <p:spPr>
          <a:xfrm>
            <a:off x="8700628" y="5715879"/>
            <a:ext cx="3206626" cy="3525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b="1" dirty="0"/>
              <a:t>Login page</a:t>
            </a:r>
            <a:endParaRPr lang="en-US" sz="2400" dirty="0"/>
          </a:p>
        </p:txBody>
      </p:sp>
      <p:sp>
        <p:nvSpPr>
          <p:cNvPr id="9" name="Text Placeholder 10">
            <a:extLst>
              <a:ext uri="{FF2B5EF4-FFF2-40B4-BE49-F238E27FC236}">
                <a16:creationId xmlns:a16="http://schemas.microsoft.com/office/drawing/2014/main" id="{7219BF7F-8BD5-4997-AE78-5FD5AAAF5149}"/>
              </a:ext>
            </a:extLst>
          </p:cNvPr>
          <p:cNvSpPr txBox="1">
            <a:spLocks/>
          </p:cNvSpPr>
          <p:nvPr/>
        </p:nvSpPr>
        <p:spPr>
          <a:xfrm>
            <a:off x="2289205" y="5715879"/>
            <a:ext cx="3206626" cy="3525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b="1" dirty="0"/>
              <a:t>Homepage</a:t>
            </a:r>
            <a:endParaRPr lang="en-US" sz="2400" dirty="0"/>
          </a:p>
        </p:txBody>
      </p:sp>
      <p:pic>
        <p:nvPicPr>
          <p:cNvPr id="2" name="Picture 1">
            <a:extLst>
              <a:ext uri="{FF2B5EF4-FFF2-40B4-BE49-F238E27FC236}">
                <a16:creationId xmlns:a16="http://schemas.microsoft.com/office/drawing/2014/main" id="{DA04D36D-95F3-BD4A-6943-1C8EA5C8819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4745" y="1050867"/>
            <a:ext cx="7949691" cy="4353645"/>
          </a:xfrm>
          <a:prstGeom prst="rect">
            <a:avLst/>
          </a:prstGeom>
          <a:noFill/>
          <a:ln>
            <a:noFill/>
          </a:ln>
        </p:spPr>
      </p:pic>
      <p:pic>
        <p:nvPicPr>
          <p:cNvPr id="3" name="Picture 2">
            <a:extLst>
              <a:ext uri="{FF2B5EF4-FFF2-40B4-BE49-F238E27FC236}">
                <a16:creationId xmlns:a16="http://schemas.microsoft.com/office/drawing/2014/main" id="{129C7C39-BC3D-1D5B-8CD4-2B4B4BED06B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333494" y="1050868"/>
            <a:ext cx="3507362" cy="4353644"/>
          </a:xfrm>
          <a:prstGeom prst="rect">
            <a:avLst/>
          </a:prstGeom>
          <a:noFill/>
          <a:ln>
            <a:noFill/>
          </a:ln>
        </p:spPr>
      </p:pic>
    </p:spTree>
    <p:extLst>
      <p:ext uri="{BB962C8B-B14F-4D97-AF65-F5344CB8AC3E}">
        <p14:creationId xmlns:p14="http://schemas.microsoft.com/office/powerpoint/2010/main" val="2107888131"/>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449970" y="453551"/>
            <a:ext cx="3584148" cy="1325563"/>
          </a:xfrm>
        </p:spPr>
        <p:txBody>
          <a:bodyPr/>
          <a:lstStyle/>
          <a:p>
            <a:r>
              <a:rPr lang="en-US" altLang="zh-CN" dirty="0"/>
              <a:t>Summary</a:t>
            </a:r>
            <a:endParaRPr lang="en-US" dirty="0"/>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484631" y="1222613"/>
            <a:ext cx="6019633" cy="3335939"/>
          </a:xfrm>
        </p:spPr>
        <p:txBody>
          <a:bodyPr/>
          <a:lstStyle/>
          <a:p>
            <a:pPr algn="just"/>
            <a:r>
              <a:rPr lang="en-US" sz="1800" dirty="0"/>
              <a:t>The development of a computerized loan record management system will streamline the loan process, making it more efficient and accurate. A study on such a system would likely examine the benefits and drawbacks of using such a system, as well as its impact on the loan process and the financial institution that utilizes it.</a:t>
            </a:r>
          </a:p>
        </p:txBody>
      </p:sp>
      <p:pic>
        <p:nvPicPr>
          <p:cNvPr id="39" name="图片占位符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4" name="Footer Placeholder 3">
            <a:extLst>
              <a:ext uri="{FF2B5EF4-FFF2-40B4-BE49-F238E27FC236}">
                <a16:creationId xmlns:a16="http://schemas.microsoft.com/office/drawing/2014/main" id="{8E531165-F745-171F-F6EC-07FDD4E3E06C}"/>
              </a:ext>
            </a:extLst>
          </p:cNvPr>
          <p:cNvSpPr>
            <a:spLocks noGrp="1"/>
          </p:cNvSpPr>
          <p:nvPr>
            <p:ph type="ftr" sz="quarter" idx="49"/>
          </p:nvPr>
        </p:nvSpPr>
        <p:spPr>
          <a:xfrm>
            <a:off x="484632" y="6217920"/>
            <a:ext cx="5699600" cy="365125"/>
          </a:xfrm>
        </p:spPr>
        <p:txBody>
          <a:bodyPr/>
          <a:lstStyle/>
          <a:p>
            <a:r>
              <a:rPr lang="en-US" sz="1200" dirty="0" err="1"/>
              <a:t>Computerised</a:t>
            </a:r>
            <a:r>
              <a:rPr lang="en-US" sz="1200" dirty="0"/>
              <a:t> Loan Record Management System</a:t>
            </a:r>
            <a:endParaRPr lang="en-US" dirty="0"/>
          </a:p>
        </p:txBody>
      </p:sp>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a:lstStyle/>
          <a:p>
            <a:fld id="{47FEACEE-25B4-4A2D-B147-27296E36371D}" type="slidenum">
              <a:rPr lang="en-US" altLang="zh-CN" smtClean="0"/>
              <a:pPr/>
              <a:t>14</a:t>
            </a:fld>
            <a:endParaRPr lang="en-US" altLang="zh-CN" dirty="0"/>
          </a:p>
        </p:txBody>
      </p:sp>
      <p:pic>
        <p:nvPicPr>
          <p:cNvPr id="17" name="Picture Placeholder 16">
            <a:extLst>
              <a:ext uri="{FF2B5EF4-FFF2-40B4-BE49-F238E27FC236}">
                <a16:creationId xmlns:a16="http://schemas.microsoft.com/office/drawing/2014/main" id="{9E1F8ECC-DAAC-43A5-9EE0-3EA010912F6D}"/>
              </a:ext>
            </a:extLst>
          </p:cNvPr>
          <p:cNvPicPr>
            <a:picLocks noGrp="1" noChangeAspect="1"/>
          </p:cNvPicPr>
          <p:nvPr>
            <p:ph type="pic" sz="quarter" idx="48"/>
          </p:nvPr>
        </p:nvPicPr>
        <p:blipFill rotWithShape="1">
          <a:blip r:embed="rId3"/>
          <a:srcRect l="12925" t="87" r="18371" b="-87"/>
          <a:stretch/>
        </p:blipFill>
        <p:spPr>
          <a:xfrm>
            <a:off x="7493157" y="529148"/>
            <a:ext cx="4248873" cy="4731130"/>
          </a:xfrm>
        </p:spPr>
      </p:pic>
    </p:spTree>
    <p:extLst>
      <p:ext uri="{BB962C8B-B14F-4D97-AF65-F5344CB8AC3E}">
        <p14:creationId xmlns:p14="http://schemas.microsoft.com/office/powerpoint/2010/main" val="415753338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5414439" y="1660851"/>
            <a:ext cx="5626350" cy="1916067"/>
          </a:xfrm>
        </p:spPr>
        <p:txBody>
          <a:bodyPr/>
          <a:lstStyle/>
          <a:p>
            <a:r>
              <a:rPr lang="en-US" sz="7200" dirty="0"/>
              <a:t>Thank you</a:t>
            </a:r>
          </a:p>
        </p:txBody>
      </p:sp>
      <p:pic>
        <p:nvPicPr>
          <p:cNvPr id="6" name="Picture Placeholder 5">
            <a:extLst>
              <a:ext uri="{FF2B5EF4-FFF2-40B4-BE49-F238E27FC236}">
                <a16:creationId xmlns:a16="http://schemas.microsoft.com/office/drawing/2014/main" id="{D1EA538E-38C5-4190-86DA-91C3F2191D4F}"/>
              </a:ext>
            </a:extLst>
          </p:cNvPr>
          <p:cNvPicPr>
            <a:picLocks noGrp="1" noChangeAspect="1"/>
          </p:cNvPicPr>
          <p:nvPr>
            <p:ph type="pic" sz="quarter" idx="49"/>
          </p:nvPr>
        </p:nvPicPr>
        <p:blipFill>
          <a:blip r:embed="rId2"/>
          <a:srcRect t="17290" b="17290"/>
          <a:stretch>
            <a:fillRect/>
          </a:stretch>
        </p:blipFill>
        <p:spPr/>
      </p:pic>
      <p:pic>
        <p:nvPicPr>
          <p:cNvPr id="11" name="Picture Placeholder 10">
            <a:extLst>
              <a:ext uri="{FF2B5EF4-FFF2-40B4-BE49-F238E27FC236}">
                <a16:creationId xmlns:a16="http://schemas.microsoft.com/office/drawing/2014/main" id="{D7AE6E77-8CA8-473B-A845-39DF70FFA264}"/>
              </a:ext>
            </a:extLst>
          </p:cNvPr>
          <p:cNvPicPr>
            <a:picLocks noGrp="1" noChangeAspect="1"/>
          </p:cNvPicPr>
          <p:nvPr>
            <p:ph type="pic" sz="quarter" idx="48"/>
          </p:nvPr>
        </p:nvPicPr>
        <p:blipFill rotWithShape="1">
          <a:blip r:embed="rId3"/>
          <a:srcRect l="5892" t="676" r="42238" b="-676"/>
          <a:stretch/>
        </p:blipFill>
        <p:spPr>
          <a:xfrm>
            <a:off x="2754948" y="2502098"/>
            <a:ext cx="1465840" cy="1289394"/>
          </a:xfrm>
        </p:spPr>
      </p:pic>
      <p:pic>
        <p:nvPicPr>
          <p:cNvPr id="21" name="Picture Placeholder 20">
            <a:extLst>
              <a:ext uri="{FF2B5EF4-FFF2-40B4-BE49-F238E27FC236}">
                <a16:creationId xmlns:a16="http://schemas.microsoft.com/office/drawing/2014/main" id="{EEBA6296-54F5-4818-8B2D-3AFCE9CFD932}"/>
              </a:ext>
            </a:extLst>
          </p:cNvPr>
          <p:cNvPicPr>
            <a:picLocks noGrp="1" noChangeAspect="1"/>
          </p:cNvPicPr>
          <p:nvPr>
            <p:ph type="pic" sz="quarter" idx="51"/>
          </p:nvPr>
        </p:nvPicPr>
        <p:blipFill>
          <a:blip r:embed="rId4"/>
          <a:srcRect l="4769" r="4769"/>
          <a:stretch>
            <a:fillRect/>
          </a:stretch>
        </p:blipFill>
        <p:spPr/>
      </p:pic>
      <p:pic>
        <p:nvPicPr>
          <p:cNvPr id="26" name="Picture Placeholder 25">
            <a:extLst>
              <a:ext uri="{FF2B5EF4-FFF2-40B4-BE49-F238E27FC236}">
                <a16:creationId xmlns:a16="http://schemas.microsoft.com/office/drawing/2014/main" id="{5115B9B9-1DBC-404F-8953-EBCA9A92E2F4}"/>
              </a:ext>
            </a:extLst>
          </p:cNvPr>
          <p:cNvPicPr>
            <a:picLocks noGrp="1" noChangeAspect="1"/>
          </p:cNvPicPr>
          <p:nvPr>
            <p:ph type="pic" sz="quarter" idx="50"/>
          </p:nvPr>
        </p:nvPicPr>
        <p:blipFill>
          <a:blip r:embed="rId5"/>
          <a:srcRect l="6520" r="6520"/>
          <a:stretch>
            <a:fillRect/>
          </a:stretch>
        </p:blipFill>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a:xfrm>
            <a:off x="6352070" y="1076241"/>
            <a:ext cx="1913128" cy="1054727"/>
          </a:xfrm>
        </p:spPr>
        <p:txBody>
          <a:bodyPr/>
          <a:lstStyle/>
          <a:p>
            <a:r>
              <a:rPr lang="en-US" dirty="0"/>
              <a:t>1</a:t>
            </a:r>
          </a:p>
          <a:p>
            <a:r>
              <a:rPr lang="en-US" dirty="0"/>
              <a:t>Background of the Study</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2</a:t>
            </a:r>
          </a:p>
          <a:p>
            <a:r>
              <a:rPr lang="en-US" dirty="0"/>
              <a:t>Statement of the Problem</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a:xfrm>
            <a:off x="7321949" y="2646868"/>
            <a:ext cx="1914694" cy="1089194"/>
          </a:xfrm>
        </p:spPr>
        <p:txBody>
          <a:bodyPr/>
          <a:lstStyle/>
          <a:p>
            <a:r>
              <a:rPr lang="en-US" dirty="0"/>
              <a:t>5</a:t>
            </a:r>
          </a:p>
          <a:p>
            <a:r>
              <a:rPr lang="en-US" dirty="0"/>
              <a:t>Summary of Literature Review</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a:xfrm>
            <a:off x="6365385" y="4431889"/>
            <a:ext cx="1913128" cy="1107124"/>
          </a:xfrm>
        </p:spPr>
        <p:txBody>
          <a:bodyPr/>
          <a:lstStyle/>
          <a:p>
            <a:r>
              <a:rPr lang="en-US" dirty="0"/>
              <a:t>7</a:t>
            </a:r>
          </a:p>
          <a:p>
            <a:r>
              <a:rPr lang="en-US" dirty="0"/>
              <a:t>System Modeling</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a:xfrm>
            <a:off x="8375472" y="4528090"/>
            <a:ext cx="1913128" cy="1075689"/>
          </a:xfrm>
        </p:spPr>
        <p:txBody>
          <a:bodyPr/>
          <a:lstStyle/>
          <a:p>
            <a:r>
              <a:rPr lang="en-US" dirty="0"/>
              <a:t>8</a:t>
            </a:r>
          </a:p>
          <a:p>
            <a:r>
              <a:rPr lang="en-US" dirty="0"/>
              <a:t>Proposed Interface Design</a:t>
            </a: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rPr>
              <a:t>Presentation Title</a:t>
            </a:r>
          </a:p>
        </p:txBody>
      </p:sp>
      <p:sp>
        <p:nvSpPr>
          <p:cNvPr id="8" name="Footer Placeholder 7">
            <a:extLst>
              <a:ext uri="{FF2B5EF4-FFF2-40B4-BE49-F238E27FC236}">
                <a16:creationId xmlns:a16="http://schemas.microsoft.com/office/drawing/2014/main" id="{D36D0CF6-7418-9349-F7A8-045EA96B2D03}"/>
              </a:ext>
            </a:extLst>
          </p:cNvPr>
          <p:cNvSpPr>
            <a:spLocks noGrp="1"/>
          </p:cNvSpPr>
          <p:nvPr>
            <p:ph type="ftr" sz="quarter" idx="33"/>
          </p:nvPr>
        </p:nvSpPr>
        <p:spPr>
          <a:xfrm>
            <a:off x="484632" y="6217920"/>
            <a:ext cx="5723663" cy="365125"/>
          </a:xfrm>
        </p:spPr>
        <p:txBody>
          <a:bodyPr/>
          <a:lstStyle/>
          <a:p>
            <a:r>
              <a:rPr lang="en-US" sz="1200" dirty="0" err="1"/>
              <a:t>Computerised</a:t>
            </a:r>
            <a:r>
              <a:rPr lang="en-US" sz="1200" dirty="0"/>
              <a:t> Loan Record Management System</a:t>
            </a:r>
            <a:endParaRPr lang="en-US" dirty="0"/>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2</a:t>
            </a:fld>
            <a:endParaRPr lang="en-US" altLang="zh-CN" dirty="0"/>
          </a:p>
        </p:txBody>
      </p:sp>
      <p:sp>
        <p:nvSpPr>
          <p:cNvPr id="2" name="Rectangle 1">
            <a:extLst>
              <a:ext uri="{FF2B5EF4-FFF2-40B4-BE49-F238E27FC236}">
                <a16:creationId xmlns:a16="http://schemas.microsoft.com/office/drawing/2014/main" id="{1068272A-6276-4485-9DED-86F8E212A24F}"/>
              </a:ext>
            </a:extLst>
          </p:cNvPr>
          <p:cNvSpPr/>
          <p:nvPr/>
        </p:nvSpPr>
        <p:spPr>
          <a:xfrm>
            <a:off x="84242" y="31187"/>
            <a:ext cx="3577378" cy="2813538"/>
          </a:xfrm>
          <a:prstGeom prst="rect">
            <a:avLst/>
          </a:prstGeom>
          <a:solidFill>
            <a:srgbClr val="F8F6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p>
        </p:txBody>
      </p:sp>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a:xfrm>
            <a:off x="346033" y="206184"/>
            <a:ext cx="4253399" cy="1740114"/>
          </a:xfrm>
        </p:spPr>
        <p:txBody>
          <a:bodyPr/>
          <a:lstStyle/>
          <a:p>
            <a:r>
              <a:rPr lang="en-US" dirty="0"/>
              <a:t>Table of Content</a:t>
            </a:r>
          </a:p>
        </p:txBody>
      </p:sp>
      <p:sp>
        <p:nvSpPr>
          <p:cNvPr id="12" name="Text Placeholder 8">
            <a:extLst>
              <a:ext uri="{FF2B5EF4-FFF2-40B4-BE49-F238E27FC236}">
                <a16:creationId xmlns:a16="http://schemas.microsoft.com/office/drawing/2014/main" id="{BCE46139-E6FF-4F62-B970-6E89F8908AC4}"/>
              </a:ext>
            </a:extLst>
          </p:cNvPr>
          <p:cNvSpPr txBox="1">
            <a:spLocks/>
          </p:cNvSpPr>
          <p:nvPr/>
        </p:nvSpPr>
        <p:spPr>
          <a:xfrm>
            <a:off x="10471020" y="972990"/>
            <a:ext cx="1904890" cy="1054728"/>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3</a:t>
            </a:r>
          </a:p>
          <a:p>
            <a:r>
              <a:rPr lang="en-US" dirty="0"/>
              <a:t>Aims and Objective of the Study</a:t>
            </a:r>
          </a:p>
        </p:txBody>
      </p:sp>
      <p:sp>
        <p:nvSpPr>
          <p:cNvPr id="13" name="Text Placeholder 8">
            <a:extLst>
              <a:ext uri="{FF2B5EF4-FFF2-40B4-BE49-F238E27FC236}">
                <a16:creationId xmlns:a16="http://schemas.microsoft.com/office/drawing/2014/main" id="{DA081CA4-0979-4D7A-88B0-54574C59C810}"/>
              </a:ext>
            </a:extLst>
          </p:cNvPr>
          <p:cNvSpPr txBox="1">
            <a:spLocks/>
          </p:cNvSpPr>
          <p:nvPr/>
        </p:nvSpPr>
        <p:spPr>
          <a:xfrm>
            <a:off x="5244051" y="2826795"/>
            <a:ext cx="1904890" cy="1054728"/>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4</a:t>
            </a:r>
          </a:p>
          <a:p>
            <a:r>
              <a:rPr lang="en-US" dirty="0"/>
              <a:t>Significance of the Study</a:t>
            </a:r>
          </a:p>
        </p:txBody>
      </p:sp>
      <p:sp>
        <p:nvSpPr>
          <p:cNvPr id="14" name="Text Placeholder 21">
            <a:extLst>
              <a:ext uri="{FF2B5EF4-FFF2-40B4-BE49-F238E27FC236}">
                <a16:creationId xmlns:a16="http://schemas.microsoft.com/office/drawing/2014/main" id="{B2527D14-F31E-4A1C-9826-ECBB242F8E9B}"/>
              </a:ext>
            </a:extLst>
          </p:cNvPr>
          <p:cNvSpPr txBox="1">
            <a:spLocks/>
          </p:cNvSpPr>
          <p:nvPr/>
        </p:nvSpPr>
        <p:spPr>
          <a:xfrm>
            <a:off x="9409651" y="2651458"/>
            <a:ext cx="1913128" cy="1107124"/>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6</a:t>
            </a:r>
          </a:p>
          <a:p>
            <a:r>
              <a:rPr lang="en-US" dirty="0"/>
              <a:t>Research Methodology</a:t>
            </a:r>
          </a:p>
        </p:txBody>
      </p:sp>
      <p:sp>
        <p:nvSpPr>
          <p:cNvPr id="15" name="Text Placeholder 23">
            <a:extLst>
              <a:ext uri="{FF2B5EF4-FFF2-40B4-BE49-F238E27FC236}">
                <a16:creationId xmlns:a16="http://schemas.microsoft.com/office/drawing/2014/main" id="{B9D71D61-B3DE-4121-B76C-0854A42A22C8}"/>
              </a:ext>
            </a:extLst>
          </p:cNvPr>
          <p:cNvSpPr txBox="1">
            <a:spLocks/>
          </p:cNvSpPr>
          <p:nvPr/>
        </p:nvSpPr>
        <p:spPr>
          <a:xfrm>
            <a:off x="10441265" y="4528090"/>
            <a:ext cx="1913128" cy="1075689"/>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9</a:t>
            </a:r>
          </a:p>
          <a:p>
            <a:r>
              <a:rPr lang="en-US" dirty="0"/>
              <a:t>Summary / Conclusion</a:t>
            </a:r>
          </a:p>
        </p:txBody>
      </p:sp>
    </p:spTree>
    <p:extLst>
      <p:ext uri="{BB962C8B-B14F-4D97-AF65-F5344CB8AC3E}">
        <p14:creationId xmlns:p14="http://schemas.microsoft.com/office/powerpoint/2010/main" val="2775535166"/>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87747" y="-147334"/>
            <a:ext cx="5117162" cy="1325563"/>
          </a:xfrm>
        </p:spPr>
        <p:txBody>
          <a:bodyPr/>
          <a:lstStyle/>
          <a:p>
            <a:r>
              <a:rPr lang="en-US" dirty="0"/>
              <a:t>Background of Study</a:t>
            </a: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387747" y="932176"/>
            <a:ext cx="8285345" cy="5092504"/>
          </a:xfrm>
        </p:spPr>
        <p:txBody>
          <a:bodyPr/>
          <a:lstStyle/>
          <a:p>
            <a:pPr algn="just"/>
            <a:r>
              <a:rPr lang="en-US" sz="1600" dirty="0"/>
              <a:t>Finance is one of the most important aspects of our daily lives. It has gotten to the point that individuals in our society cannot survive without financial loans. Chaudhari et al. (2021).</a:t>
            </a:r>
          </a:p>
          <a:p>
            <a:pPr algn="just"/>
            <a:r>
              <a:rPr lang="en-US" sz="1600" dirty="0"/>
              <a:t>With the advancement of modern technology, an information system is now regarded as a critical resource in any organization, delivering timely, accurate, and efficient information to ensure enhanced quality service delivery. Integrating information technology solutions offers cooperative management with decision support tools, improves customer connections, and improves organizational efficiency and cooperative member satisfaction. (Santos, 2019)</a:t>
            </a:r>
          </a:p>
          <a:p>
            <a:pPr algn="just"/>
            <a:r>
              <a:rPr lang="en-US" sz="1600" dirty="0"/>
              <a:t>Loans are a common financial product offered by financial institutions. They involve borrowing money from the institution and agreeing to pay it back, with interest, over a specified period of time. Financial institutions may offer various types of loans, such as personal loans, mortgages, car loans, and business loans, with different terms and interest rates. Wang et al. (2019).</a:t>
            </a:r>
          </a:p>
          <a:p>
            <a:pPr algn="just"/>
            <a:r>
              <a:rPr lang="en-US" sz="1600" dirty="0"/>
              <a:t>Borrowers typically need to meet certain eligibility criteria and provide collateral or other security in order to qualify for a loan from a financial institution. Loan records are information and documentation related to loans that are provided by a lender to a borrower. These records may include the terms of the loan, such as the interest rate, repayment schedule, and any fees or charges. They may also include the borrower's personal and financial information, as well as details about the loan, such as the loan amount, payment history, and status</a:t>
            </a:r>
            <a:endParaRPr lang="en-NG" sz="1600" dirty="0"/>
          </a:p>
        </p:txBody>
      </p:sp>
      <p:sp>
        <p:nvSpPr>
          <p:cNvPr id="4" name="Footer Placeholder 3">
            <a:extLst>
              <a:ext uri="{FF2B5EF4-FFF2-40B4-BE49-F238E27FC236}">
                <a16:creationId xmlns:a16="http://schemas.microsoft.com/office/drawing/2014/main" id="{0A01EC1F-42C9-66C4-9D49-F6AF79D5BE91}"/>
              </a:ext>
            </a:extLst>
          </p:cNvPr>
          <p:cNvSpPr>
            <a:spLocks noGrp="1"/>
          </p:cNvSpPr>
          <p:nvPr>
            <p:ph type="ftr" sz="quarter" idx="52"/>
          </p:nvPr>
        </p:nvSpPr>
        <p:spPr>
          <a:xfrm>
            <a:off x="484632" y="6217920"/>
            <a:ext cx="5206305" cy="365125"/>
          </a:xfrm>
        </p:spPr>
        <p:txBody>
          <a:bodyPr/>
          <a:lstStyle/>
          <a:p>
            <a:r>
              <a:rPr lang="en-US" sz="1200" dirty="0" err="1"/>
              <a:t>Computerised</a:t>
            </a:r>
            <a:r>
              <a:rPr lang="en-US" sz="1200" dirty="0"/>
              <a:t> Loan Record Management System</a:t>
            </a:r>
            <a:endParaRPr lang="en-US" dirty="0"/>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pic>
        <p:nvPicPr>
          <p:cNvPr id="13" name="Picture Placeholder 12">
            <a:extLst>
              <a:ext uri="{FF2B5EF4-FFF2-40B4-BE49-F238E27FC236}">
                <a16:creationId xmlns:a16="http://schemas.microsoft.com/office/drawing/2014/main" id="{388C2425-FEC1-4EF9-8DE1-72EAA4CE1E90}"/>
              </a:ext>
            </a:extLst>
          </p:cNvPr>
          <p:cNvPicPr>
            <a:picLocks noGrp="1" noChangeAspect="1"/>
          </p:cNvPicPr>
          <p:nvPr>
            <p:ph type="pic" sz="quarter" idx="51"/>
          </p:nvPr>
        </p:nvPicPr>
        <p:blipFill>
          <a:blip r:embed="rId2"/>
          <a:srcRect l="2998" r="2998"/>
          <a:stretch>
            <a:fillRect/>
          </a:stretch>
        </p:blipFill>
        <p:spPr>
          <a:xfrm>
            <a:off x="8617060" y="1329218"/>
            <a:ext cx="3574940" cy="3802845"/>
          </a:xfrm>
        </p:spPr>
      </p:pic>
    </p:spTree>
    <p:extLst>
      <p:ext uri="{BB962C8B-B14F-4D97-AF65-F5344CB8AC3E}">
        <p14:creationId xmlns:p14="http://schemas.microsoft.com/office/powerpoint/2010/main" val="77554804"/>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B3E587A4-ADCF-43A4-8294-EBF5876E2840}"/>
              </a:ext>
            </a:extLst>
          </p:cNvPr>
          <p:cNvSpPr/>
          <p:nvPr/>
        </p:nvSpPr>
        <p:spPr>
          <a:xfrm rot="16200000">
            <a:off x="778824" y="1679154"/>
            <a:ext cx="3242602" cy="2543087"/>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p>
        </p:txBody>
      </p:sp>
      <p:sp>
        <p:nvSpPr>
          <p:cNvPr id="6" name="Text Placeholder 19">
            <a:extLst>
              <a:ext uri="{FF2B5EF4-FFF2-40B4-BE49-F238E27FC236}">
                <a16:creationId xmlns:a16="http://schemas.microsoft.com/office/drawing/2014/main" id="{868D6E5A-5AD5-40B3-A7BD-A76FA88610D7}"/>
              </a:ext>
            </a:extLst>
          </p:cNvPr>
          <p:cNvSpPr txBox="1">
            <a:spLocks/>
          </p:cNvSpPr>
          <p:nvPr/>
        </p:nvSpPr>
        <p:spPr>
          <a:xfrm>
            <a:off x="5147214" y="772026"/>
            <a:ext cx="6562223" cy="4800600"/>
          </a:xfrm>
          <a:prstGeom prst="rect">
            <a:avLst/>
          </a:prstGeom>
        </p:spPr>
        <p:txBody>
          <a:bodyPr vert="horz" lIns="91440" tIns="45720" rIns="91440" bIns="45720" rtlCol="0">
            <a:noAutofit/>
          </a:bodyPr>
          <a:lstStyle>
            <a:lvl1pPr marL="0" indent="0" algn="ctr" defTabSz="914400" rtl="0" eaLnBrk="1" latinLnBrk="0" hangingPunct="1">
              <a:lnSpc>
                <a:spcPct val="113000"/>
              </a:lnSpc>
              <a:spcBef>
                <a:spcPts val="1000"/>
              </a:spcBef>
              <a:buFont typeface="Arial" panose="020B0604020202020204" pitchFamily="34" charset="0"/>
              <a:buNone/>
              <a:defRPr sz="1800" b="1" kern="1200" cap="all" baseline="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000" b="0" cap="none" dirty="0"/>
              <a:t>Despite its usefulness, Manual loan management systems, in which loan records are managed and tracked using paper-based records or spreadsheet software, can suffer from a number of problems and limitations. These can include difficulty in organizing and storing large volumes of loan records, difficulty in accessing and retrieving specific records, and the risk of data loss or damage due to fire, flood, or other disasters. Manual loan management systems can also be prone to errors and inaccuracies, as data may be entered incorrectly or may not be updated in a timely manner. Additionally, manual loan management systems can be time-consuming and labor-intensive, requiring significant manual effort to enter, update, and manage loan records. This can lead to inefficiencies and increased costs and may result in poor customer service and satisfaction. </a:t>
            </a:r>
            <a:endParaRPr lang="en-US" sz="2400" b="0" cap="none" dirty="0"/>
          </a:p>
        </p:txBody>
      </p:sp>
      <p:sp>
        <p:nvSpPr>
          <p:cNvPr id="46" name="Title 45">
            <a:extLst>
              <a:ext uri="{FF2B5EF4-FFF2-40B4-BE49-F238E27FC236}">
                <a16:creationId xmlns:a16="http://schemas.microsoft.com/office/drawing/2014/main" id="{4D761329-3BEF-0173-1328-A4DB26572AFF}"/>
              </a:ext>
            </a:extLst>
          </p:cNvPr>
          <p:cNvSpPr>
            <a:spLocks noGrp="1"/>
          </p:cNvSpPr>
          <p:nvPr>
            <p:ph type="title"/>
          </p:nvPr>
        </p:nvSpPr>
        <p:spPr>
          <a:xfrm>
            <a:off x="1261102" y="1335318"/>
            <a:ext cx="2757047" cy="3636498"/>
          </a:xfrm>
        </p:spPr>
        <p:txBody>
          <a:bodyPr/>
          <a:lstStyle/>
          <a:p>
            <a:pPr algn="ctr"/>
            <a:r>
              <a:rPr lang="en-US" dirty="0"/>
              <a:t>Statement of the problem</a:t>
            </a:r>
          </a:p>
        </p:txBody>
      </p:sp>
      <p:pic>
        <p:nvPicPr>
          <p:cNvPr id="11" name="Picture Placeholder 10">
            <a:extLst>
              <a:ext uri="{FF2B5EF4-FFF2-40B4-BE49-F238E27FC236}">
                <a16:creationId xmlns:a16="http://schemas.microsoft.com/office/drawing/2014/main" id="{F5985267-82DF-425F-9D44-608DB6007099}"/>
              </a:ext>
            </a:extLst>
          </p:cNvPr>
          <p:cNvPicPr>
            <a:picLocks noGrp="1" noChangeAspect="1"/>
          </p:cNvPicPr>
          <p:nvPr>
            <p:ph type="pic" sz="quarter" idx="47"/>
          </p:nvPr>
        </p:nvPicPr>
        <p:blipFill>
          <a:blip r:embed="rId2"/>
          <a:srcRect l="32547" r="32547"/>
          <a:stretch>
            <a:fillRect/>
          </a:stretch>
        </p:blipFill>
        <p:spPr>
          <a:xfrm>
            <a:off x="177320" y="348916"/>
            <a:ext cx="4837373" cy="5544365"/>
          </a:xfrm>
        </p:spPr>
      </p:pic>
    </p:spTree>
    <p:extLst>
      <p:ext uri="{BB962C8B-B14F-4D97-AF65-F5344CB8AC3E}">
        <p14:creationId xmlns:p14="http://schemas.microsoft.com/office/powerpoint/2010/main" val="2478079616"/>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0" y="437287"/>
            <a:ext cx="4299604" cy="2668363"/>
          </a:xfrm>
        </p:spPr>
        <p:txBody>
          <a:bodyPr/>
          <a:lstStyle/>
          <a:p>
            <a:pPr algn="ctr"/>
            <a:r>
              <a:rPr lang="en-US" dirty="0">
                <a:latin typeface="Times New Roman" panose="02020603050405020304" pitchFamily="18" charset="0"/>
                <a:ea typeface="Calibri" panose="020F0502020204030204" pitchFamily="34" charset="0"/>
              </a:rPr>
              <a:t>Aim and </a:t>
            </a:r>
            <a:r>
              <a:rPr lang="en-GB" dirty="0">
                <a:latin typeface="Times New Roman" panose="02020603050405020304" pitchFamily="18" charset="0"/>
                <a:ea typeface="Calibri" panose="020F0502020204030204" pitchFamily="34" charset="0"/>
              </a:rPr>
              <a:t>Objectives of </a:t>
            </a:r>
            <a:r>
              <a:rPr lang="en-US" dirty="0">
                <a:latin typeface="Times New Roman" panose="02020603050405020304" pitchFamily="18" charset="0"/>
                <a:ea typeface="Calibri" panose="020F0502020204030204" pitchFamily="34" charset="0"/>
              </a:rPr>
              <a:t>the </a:t>
            </a:r>
            <a:r>
              <a:rPr lang="en-GB" dirty="0">
                <a:latin typeface="Times New Roman" panose="02020603050405020304" pitchFamily="18" charset="0"/>
                <a:ea typeface="Calibri" panose="020F0502020204030204" pitchFamily="34" charset="0"/>
              </a:rPr>
              <a:t>Study</a:t>
            </a:r>
            <a:endParaRPr lang="en-US" dirty="0"/>
          </a:p>
        </p:txBody>
      </p:sp>
      <p:pic>
        <p:nvPicPr>
          <p:cNvPr id="192" name="Picture Placeholder 191" descr="Abacus with solid fill">
            <a:extLst>
              <a:ext uri="{FF2B5EF4-FFF2-40B4-BE49-F238E27FC236}">
                <a16:creationId xmlns:a16="http://schemas.microsoft.com/office/drawing/2014/main" id="{03D5E3D1-D423-EF5A-EE43-00CF1BD7FF63}"/>
              </a:ext>
            </a:extLst>
          </p:cNvPr>
          <p:cNvPicPr>
            <a:picLocks noGrp="1" noChangeAspect="1"/>
          </p:cNvPicPr>
          <p:nvPr>
            <p:ph type="pic" sz="quarter" idx="36"/>
          </p:nvPr>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l="5182" r="5182"/>
          <a:stretch>
            <a:fillRect/>
          </a:stretch>
        </p:blipFill>
        <p:spPr>
          <a:xfrm>
            <a:off x="4676184" y="397912"/>
            <a:ext cx="507778" cy="565882"/>
          </a:xfrm>
        </p:spPr>
      </p:pic>
      <p:sp>
        <p:nvSpPr>
          <p:cNvPr id="9" name="Text Placeholder 8">
            <a:extLst>
              <a:ext uri="{FF2B5EF4-FFF2-40B4-BE49-F238E27FC236}">
                <a16:creationId xmlns:a16="http://schemas.microsoft.com/office/drawing/2014/main" id="{FA96FE97-5E27-FC36-5E3A-511A31E6C789}"/>
              </a:ext>
            </a:extLst>
          </p:cNvPr>
          <p:cNvSpPr>
            <a:spLocks noGrp="1"/>
          </p:cNvSpPr>
          <p:nvPr>
            <p:ph type="body" sz="quarter" idx="27"/>
          </p:nvPr>
        </p:nvSpPr>
        <p:spPr>
          <a:xfrm>
            <a:off x="5232171" y="470511"/>
            <a:ext cx="5162709" cy="420683"/>
          </a:xfrm>
        </p:spPr>
        <p:txBody>
          <a:bodyPr/>
          <a:lstStyle/>
          <a:p>
            <a:r>
              <a:rPr lang="en-US" dirty="0"/>
              <a:t>Aim</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5412645" y="942469"/>
            <a:ext cx="5162709" cy="1070717"/>
          </a:xfrm>
        </p:spPr>
        <p:txBody>
          <a:bodyPr/>
          <a:lstStyle/>
          <a:p>
            <a:pPr marL="0" indent="0" algn="just">
              <a:buNone/>
            </a:pPr>
            <a:r>
              <a:rPr lang="en-US" sz="1800" dirty="0"/>
              <a:t>To develop a computerized loan record management system</a:t>
            </a:r>
            <a:endParaRPr lang="en-US" sz="2800" dirty="0"/>
          </a:p>
        </p:txBody>
      </p:sp>
      <p:pic>
        <p:nvPicPr>
          <p:cNvPr id="194" name="Picture Placeholder 193" descr="Bar graph with upward trend with solid fill">
            <a:extLst>
              <a:ext uri="{FF2B5EF4-FFF2-40B4-BE49-F238E27FC236}">
                <a16:creationId xmlns:a16="http://schemas.microsoft.com/office/drawing/2014/main" id="{FAB9DE8A-4935-A3E0-0122-F76CDEAC29D1}"/>
              </a:ext>
            </a:extLst>
          </p:cNvPr>
          <p:cNvPicPr>
            <a:picLocks noGrp="1" noChangeAspect="1"/>
          </p:cNvPicPr>
          <p:nvPr>
            <p:ph type="pic" sz="quarter" idx="37"/>
          </p:nvPr>
        </p:nvPicPr>
        <p:blipFill>
          <a:blip r:embed="rId5" cstate="print">
            <a:extLst>
              <a:ext uri="{28A0092B-C50C-407E-A947-70E740481C1C}">
                <a14:useLocalDpi xmlns:a14="http://schemas.microsoft.com/office/drawing/2010/main"/>
              </a:ext>
              <a:ext uri="{96DAC541-7B7A-43D3-8B79-37D633B846F1}">
                <asvg:svgBlip xmlns:asvg="http://schemas.microsoft.com/office/drawing/2016/SVG/main" r:embed="rId6"/>
              </a:ext>
            </a:extLst>
          </a:blip>
          <a:srcRect l="2661" r="2661"/>
          <a:stretch>
            <a:fillRect/>
          </a:stretch>
        </p:blipFill>
        <p:spPr>
          <a:xfrm>
            <a:off x="4676184" y="2053388"/>
            <a:ext cx="536270" cy="565882"/>
          </a:xfrm>
        </p:spPr>
      </p:pic>
      <p:sp>
        <p:nvSpPr>
          <p:cNvPr id="11" name="Text Placeholder 10">
            <a:extLst>
              <a:ext uri="{FF2B5EF4-FFF2-40B4-BE49-F238E27FC236}">
                <a16:creationId xmlns:a16="http://schemas.microsoft.com/office/drawing/2014/main" id="{DC774673-50D8-2D6F-C339-6E4B0A126B06}"/>
              </a:ext>
            </a:extLst>
          </p:cNvPr>
          <p:cNvSpPr>
            <a:spLocks noGrp="1"/>
          </p:cNvSpPr>
          <p:nvPr>
            <p:ph type="body" sz="quarter" idx="29"/>
          </p:nvPr>
        </p:nvSpPr>
        <p:spPr>
          <a:xfrm>
            <a:off x="5251888" y="2107017"/>
            <a:ext cx="5162709" cy="420683"/>
          </a:xfrm>
        </p:spPr>
        <p:txBody>
          <a:bodyPr/>
          <a:lstStyle/>
          <a:p>
            <a:r>
              <a:rPr lang="en-US" dirty="0"/>
              <a:t>Objectives</a:t>
            </a:r>
          </a:p>
        </p:txBody>
      </p:sp>
      <p:sp>
        <p:nvSpPr>
          <p:cNvPr id="13" name="Text Placeholder 12">
            <a:extLst>
              <a:ext uri="{FF2B5EF4-FFF2-40B4-BE49-F238E27FC236}">
                <a16:creationId xmlns:a16="http://schemas.microsoft.com/office/drawing/2014/main" id="{DEB5763E-8BC0-F6C3-3814-6649A828C000}"/>
              </a:ext>
            </a:extLst>
          </p:cNvPr>
          <p:cNvSpPr>
            <a:spLocks noGrp="1"/>
          </p:cNvSpPr>
          <p:nvPr>
            <p:ph type="body" sz="quarter" idx="34"/>
          </p:nvPr>
        </p:nvSpPr>
        <p:spPr>
          <a:xfrm>
            <a:off x="5232171" y="2588109"/>
            <a:ext cx="5699686" cy="1177789"/>
          </a:xfrm>
        </p:spPr>
        <p:txBody>
          <a:bodyPr/>
          <a:lstStyle/>
          <a:p>
            <a:pPr lvl="0" algn="just"/>
            <a:r>
              <a:rPr lang="en-US" sz="1800" dirty="0"/>
              <a:t>In the front-end development modern technologies such as HTML and CSS will be employed to create an interactive User interface as well as Django which is a Python web framework will be employed in developing the back end.</a:t>
            </a:r>
          </a:p>
          <a:p>
            <a:pPr lvl="0" algn="just"/>
            <a:r>
              <a:rPr lang="en-US" sz="1800" dirty="0"/>
              <a:t>In storing and retrieving the collected dataset; MySQL, an open-source relational database, will be used as the database technology.</a:t>
            </a:r>
          </a:p>
          <a:p>
            <a:pPr lvl="0" algn="just"/>
            <a:r>
              <a:rPr lang="en-US" sz="1800" dirty="0"/>
              <a:t>Vital testing will be carried out in ensuring the efficacy of the research work</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5</a:t>
            </a:fld>
            <a:endParaRPr lang="en-US" altLang="zh-CN" dirty="0"/>
          </a:p>
        </p:txBody>
      </p:sp>
      <p:pic>
        <p:nvPicPr>
          <p:cNvPr id="14" name="Picture 13">
            <a:extLst>
              <a:ext uri="{FF2B5EF4-FFF2-40B4-BE49-F238E27FC236}">
                <a16:creationId xmlns:a16="http://schemas.microsoft.com/office/drawing/2014/main" id="{5484F2A6-F190-4CB1-A959-33D282112A99}"/>
              </a:ext>
            </a:extLst>
          </p:cNvPr>
          <p:cNvPicPr>
            <a:picLocks noChangeAspect="1"/>
          </p:cNvPicPr>
          <p:nvPr/>
        </p:nvPicPr>
        <p:blipFill rotWithShape="1">
          <a:blip r:embed="rId7"/>
          <a:srcRect/>
          <a:stretch/>
        </p:blipFill>
        <p:spPr>
          <a:xfrm>
            <a:off x="346733" y="4346047"/>
            <a:ext cx="3356554" cy="2668363"/>
          </a:xfrm>
          <a:prstGeom prst="hexagon">
            <a:avLst/>
          </a:prstGeom>
        </p:spPr>
      </p:pic>
    </p:spTree>
    <p:extLst>
      <p:ext uri="{BB962C8B-B14F-4D97-AF65-F5344CB8AC3E}">
        <p14:creationId xmlns:p14="http://schemas.microsoft.com/office/powerpoint/2010/main" val="2519727083"/>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4C6EC6F6-F346-241D-C2AD-CEA21AF2E091}"/>
              </a:ext>
            </a:extLst>
          </p:cNvPr>
          <p:cNvSpPr>
            <a:spLocks noGrp="1"/>
          </p:cNvSpPr>
          <p:nvPr>
            <p:ph type="title"/>
          </p:nvPr>
        </p:nvSpPr>
        <p:spPr>
          <a:xfrm>
            <a:off x="484632" y="183519"/>
            <a:ext cx="5986506" cy="1115434"/>
          </a:xfrm>
        </p:spPr>
        <p:txBody>
          <a:bodyPr/>
          <a:lstStyle/>
          <a:p>
            <a:r>
              <a:rPr lang="en-GB" dirty="0">
                <a:latin typeface="Times New Roman" panose="02020603050405020304" pitchFamily="18" charset="0"/>
                <a:ea typeface="Calibri" panose="020F0502020204030204" pitchFamily="34" charset="0"/>
              </a:rPr>
              <a:t>Significance of Study</a:t>
            </a:r>
            <a:endParaRPr lang="en-US" dirty="0"/>
          </a:p>
        </p:txBody>
      </p:sp>
      <p:sp>
        <p:nvSpPr>
          <p:cNvPr id="4" name="Footer Placeholder 3">
            <a:extLst>
              <a:ext uri="{FF2B5EF4-FFF2-40B4-BE49-F238E27FC236}">
                <a16:creationId xmlns:a16="http://schemas.microsoft.com/office/drawing/2014/main" id="{8FD23934-4A07-2183-483D-999C4EEC4F76}"/>
              </a:ext>
            </a:extLst>
          </p:cNvPr>
          <p:cNvSpPr>
            <a:spLocks noGrp="1"/>
          </p:cNvSpPr>
          <p:nvPr>
            <p:ph type="ftr" sz="quarter" idx="28"/>
          </p:nvPr>
        </p:nvSpPr>
        <p:spPr>
          <a:xfrm>
            <a:off x="484632" y="6217920"/>
            <a:ext cx="5471000" cy="365125"/>
          </a:xfrm>
        </p:spPr>
        <p:txBody>
          <a:bodyPr/>
          <a:lstStyle/>
          <a:p>
            <a:r>
              <a:rPr lang="en-US" sz="1200" dirty="0" err="1"/>
              <a:t>Computerised</a:t>
            </a:r>
            <a:r>
              <a:rPr lang="en-US" sz="1200" dirty="0"/>
              <a:t> Loan Record Management System</a:t>
            </a:r>
            <a:endParaRPr lang="en-US" dirty="0"/>
          </a:p>
        </p:txBody>
      </p:sp>
      <p:sp>
        <p:nvSpPr>
          <p:cNvPr id="5" name="Slide Number Placeholder 4">
            <a:extLst>
              <a:ext uri="{FF2B5EF4-FFF2-40B4-BE49-F238E27FC236}">
                <a16:creationId xmlns:a16="http://schemas.microsoft.com/office/drawing/2014/main" id="{EFE20B9D-3E1B-ACAC-E328-901AE7E6D939}"/>
              </a:ext>
            </a:extLst>
          </p:cNvPr>
          <p:cNvSpPr>
            <a:spLocks noGrp="1"/>
          </p:cNvSpPr>
          <p:nvPr>
            <p:ph type="sldNum" sz="quarter" idx="29"/>
          </p:nvPr>
        </p:nvSpPr>
        <p:spPr/>
        <p:txBody>
          <a:bodyPr/>
          <a:lstStyle/>
          <a:p>
            <a:fld id="{47FEACEE-25B4-4A2D-B147-27296E36371D}" type="slidenum">
              <a:rPr lang="en-US" altLang="zh-CN" smtClean="0"/>
              <a:pPr/>
              <a:t>6</a:t>
            </a:fld>
            <a:endParaRPr lang="en-US" altLang="zh-CN" dirty="0"/>
          </a:p>
        </p:txBody>
      </p:sp>
      <p:sp>
        <p:nvSpPr>
          <p:cNvPr id="6" name="Oval 5">
            <a:extLst>
              <a:ext uri="{FF2B5EF4-FFF2-40B4-BE49-F238E27FC236}">
                <a16:creationId xmlns:a16="http://schemas.microsoft.com/office/drawing/2014/main" id="{33DE38BC-8E8A-4041-85FD-D80FA084A41F}"/>
              </a:ext>
            </a:extLst>
          </p:cNvPr>
          <p:cNvSpPr/>
          <p:nvPr/>
        </p:nvSpPr>
        <p:spPr>
          <a:xfrm>
            <a:off x="6471138" y="741236"/>
            <a:ext cx="5584874" cy="55848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p>
        </p:txBody>
      </p:sp>
      <p:pic>
        <p:nvPicPr>
          <p:cNvPr id="11" name="Picture 10">
            <a:extLst>
              <a:ext uri="{FF2B5EF4-FFF2-40B4-BE49-F238E27FC236}">
                <a16:creationId xmlns:a16="http://schemas.microsoft.com/office/drawing/2014/main" id="{E86AFED1-E769-44FA-B3C7-446FA8BEAB25}"/>
              </a:ext>
            </a:extLst>
          </p:cNvPr>
          <p:cNvPicPr>
            <a:picLocks noChangeAspect="1"/>
          </p:cNvPicPr>
          <p:nvPr/>
        </p:nvPicPr>
        <p:blipFill rotWithShape="1">
          <a:blip r:embed="rId2"/>
          <a:srcRect l="7717" r="9281"/>
          <a:stretch/>
        </p:blipFill>
        <p:spPr>
          <a:xfrm>
            <a:off x="8101694" y="1545594"/>
            <a:ext cx="4959744" cy="4216184"/>
          </a:xfrm>
          <a:prstGeom prst="rect">
            <a:avLst/>
          </a:prstGeom>
        </p:spPr>
      </p:pic>
      <p:sp>
        <p:nvSpPr>
          <p:cNvPr id="8" name="Text Placeholder 19">
            <a:extLst>
              <a:ext uri="{FF2B5EF4-FFF2-40B4-BE49-F238E27FC236}">
                <a16:creationId xmlns:a16="http://schemas.microsoft.com/office/drawing/2014/main" id="{EA1C0B8F-BA63-41F3-B294-982D5E8C2CF8}"/>
              </a:ext>
            </a:extLst>
          </p:cNvPr>
          <p:cNvSpPr txBox="1">
            <a:spLocks/>
          </p:cNvSpPr>
          <p:nvPr/>
        </p:nvSpPr>
        <p:spPr>
          <a:xfrm>
            <a:off x="359081" y="1325846"/>
            <a:ext cx="8067466" cy="4307464"/>
          </a:xfrm>
          <a:prstGeom prst="rect">
            <a:avLst/>
          </a:prstGeom>
        </p:spPr>
        <p:txBody>
          <a:bodyPr vert="horz" lIns="91440" tIns="45720" rIns="91440" bIns="45720" rtlCol="0">
            <a:noAutofit/>
          </a:bodyPr>
          <a:lstStyle>
            <a:lvl1pPr marL="0" indent="0" algn="ctr" defTabSz="914400" rtl="0" eaLnBrk="1" latinLnBrk="0" hangingPunct="1">
              <a:lnSpc>
                <a:spcPct val="113000"/>
              </a:lnSpc>
              <a:spcBef>
                <a:spcPts val="1000"/>
              </a:spcBef>
              <a:buFont typeface="Arial" panose="020B0604020202020204" pitchFamily="34" charset="0"/>
              <a:buNone/>
              <a:defRPr sz="1800" b="1" kern="1200" cap="all" baseline="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b="0" cap="none" dirty="0"/>
              <a:t>The development of a computerized loan record management system will streamline the loan process, making it more efficient and accurate. A study on such a system would likely examine the benefits and drawbacks of using such a system, as well as its impact on the loan process and the financial institution that utilizes it</a:t>
            </a:r>
            <a:endParaRPr lang="en-US" sz="2800" b="0" cap="none" dirty="0"/>
          </a:p>
        </p:txBody>
      </p:sp>
    </p:spTree>
    <p:extLst>
      <p:ext uri="{BB962C8B-B14F-4D97-AF65-F5344CB8AC3E}">
        <p14:creationId xmlns:p14="http://schemas.microsoft.com/office/powerpoint/2010/main" val="164028818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79BBF1-9BC2-6DCE-0154-8873469878A5}"/>
              </a:ext>
            </a:extLst>
          </p:cNvPr>
          <p:cNvSpPr>
            <a:spLocks noGrp="1"/>
          </p:cNvSpPr>
          <p:nvPr>
            <p:ph type="title"/>
          </p:nvPr>
        </p:nvSpPr>
        <p:spPr>
          <a:xfrm>
            <a:off x="320843" y="304463"/>
            <a:ext cx="8883756" cy="453521"/>
          </a:xfrm>
        </p:spPr>
        <p:txBody>
          <a:bodyPr/>
          <a:lstStyle/>
          <a:p>
            <a:r>
              <a:rPr lang="en-US" sz="3200" dirty="0"/>
              <a:t>Summary of literature review</a:t>
            </a:r>
          </a:p>
        </p:txBody>
      </p:sp>
      <p:graphicFrame>
        <p:nvGraphicFramePr>
          <p:cNvPr id="8" name="Table 8">
            <a:extLst>
              <a:ext uri="{FF2B5EF4-FFF2-40B4-BE49-F238E27FC236}">
                <a16:creationId xmlns:a16="http://schemas.microsoft.com/office/drawing/2014/main" id="{7E5E2BDF-8ED2-40CB-B07C-B015E1420EA8}"/>
              </a:ext>
            </a:extLst>
          </p:cNvPr>
          <p:cNvGraphicFramePr>
            <a:graphicFrameLocks noGrp="1"/>
          </p:cNvGraphicFramePr>
          <p:nvPr>
            <p:ph type="tbl" sz="quarter" idx="27"/>
            <p:extLst>
              <p:ext uri="{D42A27DB-BD31-4B8C-83A1-F6EECF244321}">
                <p14:modId xmlns:p14="http://schemas.microsoft.com/office/powerpoint/2010/main" val="2264120788"/>
              </p:ext>
            </p:extLst>
          </p:nvPr>
        </p:nvGraphicFramePr>
        <p:xfrm>
          <a:off x="320843" y="995079"/>
          <a:ext cx="11566360" cy="4711426"/>
        </p:xfrm>
        <a:graphic>
          <a:graphicData uri="http://schemas.openxmlformats.org/drawingml/2006/table">
            <a:tbl>
              <a:tblPr firstRow="1" bandRow="1">
                <a:tableStyleId>{C4B1156A-380E-4F78-BDF5-A606A8083BF9}</a:tableStyleId>
              </a:tblPr>
              <a:tblGrid>
                <a:gridCol w="1789069">
                  <a:extLst>
                    <a:ext uri="{9D8B030D-6E8A-4147-A177-3AD203B41FA5}">
                      <a16:colId xmlns:a16="http://schemas.microsoft.com/office/drawing/2014/main" val="1457000769"/>
                    </a:ext>
                  </a:extLst>
                </a:gridCol>
                <a:gridCol w="1852488">
                  <a:extLst>
                    <a:ext uri="{9D8B030D-6E8A-4147-A177-3AD203B41FA5}">
                      <a16:colId xmlns:a16="http://schemas.microsoft.com/office/drawing/2014/main" val="1939741220"/>
                    </a:ext>
                  </a:extLst>
                </a:gridCol>
                <a:gridCol w="3231626">
                  <a:extLst>
                    <a:ext uri="{9D8B030D-6E8A-4147-A177-3AD203B41FA5}">
                      <a16:colId xmlns:a16="http://schemas.microsoft.com/office/drawing/2014/main" val="1728182267"/>
                    </a:ext>
                  </a:extLst>
                </a:gridCol>
                <a:gridCol w="2322516">
                  <a:extLst>
                    <a:ext uri="{9D8B030D-6E8A-4147-A177-3AD203B41FA5}">
                      <a16:colId xmlns:a16="http://schemas.microsoft.com/office/drawing/2014/main" val="3091143212"/>
                    </a:ext>
                  </a:extLst>
                </a:gridCol>
                <a:gridCol w="2370661">
                  <a:extLst>
                    <a:ext uri="{9D8B030D-6E8A-4147-A177-3AD203B41FA5}">
                      <a16:colId xmlns:a16="http://schemas.microsoft.com/office/drawing/2014/main" val="440248734"/>
                    </a:ext>
                  </a:extLst>
                </a:gridCol>
              </a:tblGrid>
              <a:tr h="413746">
                <a:tc>
                  <a:txBody>
                    <a:bodyPr/>
                    <a:lstStyle/>
                    <a:p>
                      <a:pPr algn="ctr"/>
                      <a:r>
                        <a:rPr lang="en-US" sz="1800" b="0" kern="1200">
                          <a:solidFill>
                            <a:schemeClr val="accent6"/>
                          </a:solidFill>
                        </a:rPr>
                        <a:t>Title</a:t>
                      </a:r>
                      <a:endParaRPr lang="en-US" sz="1800" b="0" kern="1200" dirty="0">
                        <a:solidFill>
                          <a:schemeClr val="accent6"/>
                        </a:solidFill>
                        <a:latin typeface="+mn-lt"/>
                        <a:ea typeface="+mn-ea"/>
                        <a:cs typeface="+mn-cs"/>
                      </a:endParaRPr>
                    </a:p>
                  </a:txBody>
                  <a:tcPr anchor="ctr"/>
                </a:tc>
                <a:tc>
                  <a:txBody>
                    <a:bodyPr/>
                    <a:lstStyle/>
                    <a:p>
                      <a:pPr algn="ctr"/>
                      <a:r>
                        <a:rPr lang="en-US" b="0">
                          <a:solidFill>
                            <a:schemeClr val="accent6"/>
                          </a:solidFill>
                        </a:rPr>
                        <a:t>Author &amp; Year</a:t>
                      </a:r>
                      <a:endParaRPr lang="en-US" b="0" i="0" dirty="0">
                        <a:solidFill>
                          <a:schemeClr val="accent6"/>
                        </a:solidFill>
                        <a:latin typeface="+mn-lt"/>
                        <a:cs typeface="Posterama" panose="020B0504020200020000" pitchFamily="34" charset="0"/>
                      </a:endParaRPr>
                    </a:p>
                  </a:txBody>
                  <a:tcPr anchor="ctr"/>
                </a:tc>
                <a:tc>
                  <a:txBody>
                    <a:bodyPr/>
                    <a:lstStyle/>
                    <a:p>
                      <a:pPr algn="ctr"/>
                      <a:r>
                        <a:rPr lang="en-US" b="0" dirty="0">
                          <a:solidFill>
                            <a:schemeClr val="accent6"/>
                          </a:solidFill>
                        </a:rPr>
                        <a:t>Description</a:t>
                      </a:r>
                      <a:endParaRPr lang="en-US" b="0" i="0" dirty="0">
                        <a:solidFill>
                          <a:schemeClr val="accent6"/>
                        </a:solidFill>
                        <a:latin typeface="+mn-lt"/>
                        <a:cs typeface="Posterama" panose="020B0504020200020000" pitchFamily="34" charset="0"/>
                      </a:endParaRPr>
                    </a:p>
                  </a:txBody>
                  <a:tcPr anchor="ctr"/>
                </a:tc>
                <a:tc>
                  <a:txBody>
                    <a:bodyPr/>
                    <a:lstStyle/>
                    <a:p>
                      <a:pPr algn="ctr"/>
                      <a:r>
                        <a:rPr lang="en-US" b="0">
                          <a:solidFill>
                            <a:schemeClr val="accent6"/>
                          </a:solidFill>
                        </a:rPr>
                        <a:t>Merit</a:t>
                      </a:r>
                      <a:endParaRPr lang="en-US" b="0" i="0" dirty="0">
                        <a:solidFill>
                          <a:schemeClr val="accent6"/>
                        </a:solidFill>
                        <a:latin typeface="+mn-lt"/>
                        <a:cs typeface="Posterama" panose="020B0504020200020000" pitchFamily="34" charset="0"/>
                      </a:endParaRPr>
                    </a:p>
                  </a:txBody>
                  <a:tcPr anchor="ctr"/>
                </a:tc>
                <a:tc>
                  <a:txBody>
                    <a:bodyPr/>
                    <a:lstStyle/>
                    <a:p>
                      <a:pPr algn="ctr"/>
                      <a:r>
                        <a:rPr lang="en-US" b="0">
                          <a:solidFill>
                            <a:schemeClr val="accent6"/>
                          </a:solidFill>
                        </a:rPr>
                        <a:t>Demerits</a:t>
                      </a:r>
                      <a:endParaRPr lang="en-US" b="0" i="0" dirty="0">
                        <a:solidFill>
                          <a:schemeClr val="accent6"/>
                        </a:solidFill>
                        <a:latin typeface="+mn-lt"/>
                        <a:cs typeface="Posterama" panose="020B0504020200020000" pitchFamily="34" charset="0"/>
                      </a:endParaRPr>
                    </a:p>
                  </a:txBody>
                  <a:tcPr anchor="ctr"/>
                </a:tc>
                <a:extLst>
                  <a:ext uri="{0D108BD9-81ED-4DB2-BD59-A6C34878D82A}">
                    <a16:rowId xmlns:a16="http://schemas.microsoft.com/office/drawing/2014/main" val="704343578"/>
                  </a:ext>
                </a:extLst>
              </a:tr>
              <a:tr h="1875796">
                <a:tc>
                  <a:txBody>
                    <a:bodyPr/>
                    <a:lstStyle/>
                    <a:p>
                      <a:r>
                        <a:rPr lang="en-US" sz="1800" kern="1200" dirty="0">
                          <a:solidFill>
                            <a:schemeClr val="dk1"/>
                          </a:solidFill>
                          <a:effectLst/>
                          <a:latin typeface="+mn-lt"/>
                          <a:ea typeface="+mn-ea"/>
                          <a:cs typeface="+mn-cs"/>
                        </a:rPr>
                        <a:t>Design and Implementation of Loan Management System using ISI Server, PHP, and </a:t>
                      </a:r>
                      <a:r>
                        <a:rPr lang="en-US" sz="1800" kern="1200" dirty="0" err="1">
                          <a:solidFill>
                            <a:schemeClr val="dk1"/>
                          </a:solidFill>
                          <a:effectLst/>
                          <a:latin typeface="+mn-lt"/>
                          <a:ea typeface="+mn-ea"/>
                          <a:cs typeface="+mn-cs"/>
                        </a:rPr>
                        <a:t>MySql</a:t>
                      </a:r>
                      <a:endParaRPr lang="en-NG" sz="1800" kern="1200" dirty="0">
                        <a:solidFill>
                          <a:schemeClr val="dk1"/>
                        </a:solidFill>
                        <a:effectLst/>
                        <a:latin typeface="+mn-lt"/>
                        <a:ea typeface="+mn-ea"/>
                        <a:cs typeface="+mn-cs"/>
                      </a:endParaRPr>
                    </a:p>
                  </a:txBody>
                  <a:tcPr/>
                </a:tc>
                <a:tc>
                  <a:txBody>
                    <a:bodyPr/>
                    <a:lstStyle/>
                    <a:p>
                      <a:pPr algn="ctr"/>
                      <a:r>
                        <a:rPr lang="en-US" sz="1800" kern="1200" dirty="0" err="1">
                          <a:solidFill>
                            <a:schemeClr val="dk1"/>
                          </a:solidFill>
                          <a:effectLst/>
                          <a:latin typeface="+mn-lt"/>
                          <a:ea typeface="+mn-ea"/>
                          <a:cs typeface="+mn-cs"/>
                        </a:rPr>
                        <a:t>Kamruzzaman</a:t>
                      </a:r>
                      <a:r>
                        <a:rPr lang="en-US" sz="1800" kern="1200" dirty="0">
                          <a:solidFill>
                            <a:schemeClr val="dk1"/>
                          </a:solidFill>
                          <a:effectLst/>
                          <a:latin typeface="+mn-lt"/>
                          <a:ea typeface="+mn-ea"/>
                          <a:cs typeface="+mn-cs"/>
                        </a:rPr>
                        <a:t> (2019). </a:t>
                      </a:r>
                      <a:endParaRPr lang="en-US" b="0" i="0" dirty="0">
                        <a:solidFill>
                          <a:schemeClr val="accent6"/>
                        </a:solidFill>
                        <a:latin typeface="Posterama" panose="020B0504020200020000" pitchFamily="34" charset="0"/>
                        <a:cs typeface="Posterama" panose="020B0504020200020000" pitchFamily="34" charset="0"/>
                      </a:endParaRPr>
                    </a:p>
                  </a:txBody>
                  <a:tcPr/>
                </a:tc>
                <a:tc>
                  <a:txBody>
                    <a:bodyPr/>
                    <a:lstStyle/>
                    <a:p>
                      <a:pPr algn="l"/>
                      <a:r>
                        <a:rPr lang="en-US" sz="1800" kern="1200" dirty="0">
                          <a:solidFill>
                            <a:schemeClr val="dk1"/>
                          </a:solidFill>
                          <a:effectLst/>
                          <a:latin typeface="+mn-lt"/>
                          <a:ea typeface="+mn-ea"/>
                          <a:cs typeface="+mn-cs"/>
                        </a:rPr>
                        <a:t>The purpose of this project is to build and construct a loan management system using ISI Server, PHP, and </a:t>
                      </a:r>
                      <a:r>
                        <a:rPr lang="en-US" sz="1800" kern="1200" dirty="0" err="1">
                          <a:solidFill>
                            <a:schemeClr val="dk1"/>
                          </a:solidFill>
                          <a:effectLst/>
                          <a:latin typeface="+mn-lt"/>
                          <a:ea typeface="+mn-ea"/>
                          <a:cs typeface="+mn-cs"/>
                        </a:rPr>
                        <a:t>MySql</a:t>
                      </a:r>
                      <a:r>
                        <a:rPr lang="en-US" sz="1800" kern="1200" dirty="0">
                          <a:solidFill>
                            <a:schemeClr val="dk1"/>
                          </a:solidFill>
                          <a:effectLst/>
                          <a:latin typeface="+mn-lt"/>
                          <a:ea typeface="+mn-ea"/>
                          <a:cs typeface="+mn-cs"/>
                        </a:rPr>
                        <a:t> that not only handles the loan portfolios of clients but also streamlines decision-making and loan management operations.</a:t>
                      </a:r>
                      <a:endParaRPr lang="en-US" b="0" i="0" dirty="0">
                        <a:solidFill>
                          <a:schemeClr val="accent6"/>
                        </a:solidFill>
                        <a:latin typeface="Posterama" panose="020B0504020200020000" pitchFamily="34" charset="0"/>
                        <a:cs typeface="Posterama" panose="020B0504020200020000" pitchFamily="34" charset="0"/>
                      </a:endParaRPr>
                    </a:p>
                  </a:txBody>
                  <a:tcPr/>
                </a:tc>
                <a:tc>
                  <a:txBody>
                    <a:bodyPr/>
                    <a:lstStyle/>
                    <a:p>
                      <a:r>
                        <a:rPr lang="en-US" sz="1800" kern="1200" dirty="0">
                          <a:solidFill>
                            <a:schemeClr val="dk1"/>
                          </a:solidFill>
                          <a:effectLst/>
                          <a:latin typeface="+mn-lt"/>
                          <a:ea typeface="+mn-ea"/>
                          <a:cs typeface="+mn-cs"/>
                        </a:rPr>
                        <a:t>The system provides a platform where clients can apply for a loan from anywhere.</a:t>
                      </a:r>
                      <a:endParaRPr lang="en-NG" sz="1800" kern="1200" dirty="0">
                        <a:solidFill>
                          <a:schemeClr val="dk1"/>
                        </a:solidFill>
                        <a:effectLst/>
                        <a:latin typeface="+mn-lt"/>
                        <a:ea typeface="+mn-ea"/>
                        <a:cs typeface="+mn-cs"/>
                      </a:endParaRPr>
                    </a:p>
                  </a:txBody>
                  <a:tcPr/>
                </a:tc>
                <a:tc>
                  <a:txBody>
                    <a:bodyPr/>
                    <a:lstStyle/>
                    <a:p>
                      <a:r>
                        <a:rPr lang="en-US" sz="1800" kern="1200" dirty="0">
                          <a:solidFill>
                            <a:schemeClr val="dk1"/>
                          </a:solidFill>
                          <a:effectLst/>
                          <a:latin typeface="+mn-lt"/>
                          <a:ea typeface="+mn-ea"/>
                          <a:cs typeface="+mn-cs"/>
                        </a:rPr>
                        <a:t>The system is limited only to the web and an internet connection is required</a:t>
                      </a:r>
                      <a:endParaRPr lang="en-US" b="0" i="0" dirty="0">
                        <a:solidFill>
                          <a:schemeClr val="accent6"/>
                        </a:solidFill>
                        <a:latin typeface="Posterama" panose="020B0504020200020000" pitchFamily="34" charset="0"/>
                        <a:cs typeface="Posterama" panose="020B0504020200020000" pitchFamily="34" charset="0"/>
                      </a:endParaRPr>
                    </a:p>
                  </a:txBody>
                  <a:tcPr/>
                </a:tc>
                <a:extLst>
                  <a:ext uri="{0D108BD9-81ED-4DB2-BD59-A6C34878D82A}">
                    <a16:rowId xmlns:a16="http://schemas.microsoft.com/office/drawing/2014/main" val="322234691"/>
                  </a:ext>
                </a:extLst>
              </a:tr>
              <a:tr h="925540">
                <a:tc>
                  <a:txBody>
                    <a:bodyPr/>
                    <a:lstStyle/>
                    <a:p>
                      <a:r>
                        <a:rPr lang="en-US" sz="1800" kern="1200" dirty="0">
                          <a:solidFill>
                            <a:schemeClr val="dk1"/>
                          </a:solidFill>
                          <a:effectLst/>
                          <a:latin typeface="+mn-lt"/>
                          <a:ea typeface="+mn-ea"/>
                          <a:cs typeface="+mn-cs"/>
                        </a:rPr>
                        <a:t>Student Micro Loan Management System.</a:t>
                      </a:r>
                      <a:endParaRPr lang="en-NG" sz="1800" kern="1200" dirty="0">
                        <a:solidFill>
                          <a:schemeClr val="dk1"/>
                        </a:solidFill>
                        <a:effectLst/>
                        <a:latin typeface="+mn-lt"/>
                        <a:ea typeface="+mn-ea"/>
                        <a:cs typeface="+mn-cs"/>
                      </a:endParaRPr>
                    </a:p>
                  </a:txBody>
                  <a:tcPr/>
                </a:tc>
                <a:tc>
                  <a:txBody>
                    <a:bodyPr/>
                    <a:lstStyle/>
                    <a:p>
                      <a:pPr algn="ctr"/>
                      <a:r>
                        <a:rPr lang="en-US" sz="1800" kern="1200" dirty="0">
                          <a:solidFill>
                            <a:schemeClr val="dk1"/>
                          </a:solidFill>
                          <a:effectLst/>
                          <a:latin typeface="+mn-lt"/>
                          <a:ea typeface="+mn-ea"/>
                          <a:cs typeface="+mn-cs"/>
                        </a:rPr>
                        <a:t>Chaudhari et al. (2021). </a:t>
                      </a:r>
                      <a:endParaRPr lang="en-US" b="0" i="0" dirty="0">
                        <a:solidFill>
                          <a:schemeClr val="accent6"/>
                        </a:solidFill>
                        <a:latin typeface="Posterama" panose="020B0504020200020000" pitchFamily="34" charset="0"/>
                        <a:cs typeface="Posterama" panose="020B0504020200020000" pitchFamily="34" charset="0"/>
                      </a:endParaRPr>
                    </a:p>
                  </a:txBody>
                  <a:tcPr/>
                </a:tc>
                <a:tc>
                  <a:txBody>
                    <a:bodyPr/>
                    <a:lstStyle/>
                    <a:p>
                      <a:pPr algn="l"/>
                      <a:r>
                        <a:rPr lang="en-US" sz="1800" kern="1200" dirty="0">
                          <a:solidFill>
                            <a:schemeClr val="dk1"/>
                          </a:solidFill>
                          <a:effectLst/>
                          <a:latin typeface="+mn-lt"/>
                          <a:ea typeface="+mn-ea"/>
                          <a:cs typeface="+mn-cs"/>
                        </a:rPr>
                        <a:t>Student Micro Loan Management System is an application that provides users with information about the many forms of loans accessible to students.</a:t>
                      </a:r>
                      <a:endParaRPr lang="en-US" b="0" i="0" dirty="0">
                        <a:solidFill>
                          <a:schemeClr val="accent6"/>
                        </a:solidFill>
                        <a:latin typeface="Posterama" panose="020B0504020200020000" pitchFamily="34" charset="0"/>
                        <a:cs typeface="Posterama" panose="020B0504020200020000" pitchFamily="34" charset="0"/>
                      </a:endParaRPr>
                    </a:p>
                  </a:txBody>
                  <a:tcPr/>
                </a:tc>
                <a:tc>
                  <a:txBody>
                    <a:bodyPr/>
                    <a:lstStyle/>
                    <a:p>
                      <a:r>
                        <a:rPr lang="en-US" sz="1800" kern="1200" dirty="0">
                          <a:solidFill>
                            <a:schemeClr val="dk1"/>
                          </a:solidFill>
                          <a:effectLst/>
                          <a:latin typeface="+mn-lt"/>
                          <a:ea typeface="+mn-ea"/>
                          <a:cs typeface="+mn-cs"/>
                        </a:rPr>
                        <a:t>This system is a non-profit application that provides students with loans with no interest rate.</a:t>
                      </a:r>
                      <a:endParaRPr lang="en-NG" sz="1800" kern="1200" dirty="0">
                        <a:solidFill>
                          <a:schemeClr val="dk1"/>
                        </a:solidFill>
                        <a:effectLst/>
                        <a:latin typeface="+mn-lt"/>
                        <a:ea typeface="+mn-ea"/>
                        <a:cs typeface="+mn-cs"/>
                      </a:endParaRPr>
                    </a:p>
                  </a:txBody>
                  <a:tcPr/>
                </a:tc>
                <a:tc>
                  <a:txBody>
                    <a:bodyPr/>
                    <a:lstStyle/>
                    <a:p>
                      <a:pPr algn="l"/>
                      <a:r>
                        <a:rPr lang="en-US" sz="1800" kern="1200" dirty="0">
                          <a:solidFill>
                            <a:schemeClr val="dk1"/>
                          </a:solidFill>
                          <a:effectLst/>
                          <a:latin typeface="+mn-lt"/>
                          <a:ea typeface="+mn-ea"/>
                          <a:cs typeface="+mn-cs"/>
                        </a:rPr>
                        <a:t>The system might lack scalability.</a:t>
                      </a:r>
                      <a:endParaRPr lang="en-US" b="0" i="0" dirty="0">
                        <a:solidFill>
                          <a:schemeClr val="accent6"/>
                        </a:solidFill>
                        <a:latin typeface="Posterama" panose="020B0504020200020000" pitchFamily="34" charset="0"/>
                        <a:cs typeface="Posterama" panose="020B0504020200020000" pitchFamily="34" charset="0"/>
                      </a:endParaRPr>
                    </a:p>
                  </a:txBody>
                  <a:tcPr/>
                </a:tc>
                <a:extLst>
                  <a:ext uri="{0D108BD9-81ED-4DB2-BD59-A6C34878D82A}">
                    <a16:rowId xmlns:a16="http://schemas.microsoft.com/office/drawing/2014/main" val="3315783827"/>
                  </a:ext>
                </a:extLst>
              </a:tr>
            </a:tbl>
          </a:graphicData>
        </a:graphic>
      </p:graphicFrame>
      <p:sp>
        <p:nvSpPr>
          <p:cNvPr id="7" name="Slide Number Placeholder 6">
            <a:extLst>
              <a:ext uri="{FF2B5EF4-FFF2-40B4-BE49-F238E27FC236}">
                <a16:creationId xmlns:a16="http://schemas.microsoft.com/office/drawing/2014/main" id="{8EA25C86-7BE3-4BC6-C0B8-7F7D7C3EC286}"/>
              </a:ext>
            </a:extLst>
          </p:cNvPr>
          <p:cNvSpPr>
            <a:spLocks noGrp="1"/>
          </p:cNvSpPr>
          <p:nvPr>
            <p:ph type="sldNum" sz="quarter" idx="29"/>
          </p:nvPr>
        </p:nvSpPr>
        <p:spPr/>
        <p:txBody>
          <a:bodyPr/>
          <a:lstStyle/>
          <a:p>
            <a:fld id="{47FEACEE-25B4-4A2D-B147-27296E36371D}" type="slidenum">
              <a:rPr lang="en-US" altLang="zh-CN" smtClean="0"/>
              <a:pPr/>
              <a:t>7</a:t>
            </a:fld>
            <a:endParaRPr lang="en-US" altLang="zh-CN" dirty="0"/>
          </a:p>
        </p:txBody>
      </p:sp>
    </p:spTree>
    <p:extLst>
      <p:ext uri="{BB962C8B-B14F-4D97-AF65-F5344CB8AC3E}">
        <p14:creationId xmlns:p14="http://schemas.microsoft.com/office/powerpoint/2010/main" val="124602129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79BBF1-9BC2-6DCE-0154-8873469878A5}"/>
              </a:ext>
            </a:extLst>
          </p:cNvPr>
          <p:cNvSpPr>
            <a:spLocks noGrp="1"/>
          </p:cNvSpPr>
          <p:nvPr>
            <p:ph type="title"/>
          </p:nvPr>
        </p:nvSpPr>
        <p:spPr>
          <a:xfrm>
            <a:off x="605118" y="107703"/>
            <a:ext cx="8883756" cy="453521"/>
          </a:xfrm>
        </p:spPr>
        <p:txBody>
          <a:bodyPr/>
          <a:lstStyle/>
          <a:p>
            <a:r>
              <a:rPr lang="en-US" sz="3200" dirty="0"/>
              <a:t>Summary of literature review</a:t>
            </a:r>
          </a:p>
        </p:txBody>
      </p:sp>
      <p:graphicFrame>
        <p:nvGraphicFramePr>
          <p:cNvPr id="8" name="Table 8">
            <a:extLst>
              <a:ext uri="{FF2B5EF4-FFF2-40B4-BE49-F238E27FC236}">
                <a16:creationId xmlns:a16="http://schemas.microsoft.com/office/drawing/2014/main" id="{7E5E2BDF-8ED2-40CB-B07C-B015E1420EA8}"/>
              </a:ext>
            </a:extLst>
          </p:cNvPr>
          <p:cNvGraphicFramePr>
            <a:graphicFrameLocks noGrp="1"/>
          </p:cNvGraphicFramePr>
          <p:nvPr>
            <p:ph type="tbl" sz="quarter" idx="27"/>
            <p:extLst>
              <p:ext uri="{D42A27DB-BD31-4B8C-83A1-F6EECF244321}">
                <p14:modId xmlns:p14="http://schemas.microsoft.com/office/powerpoint/2010/main" val="2146155573"/>
              </p:ext>
            </p:extLst>
          </p:nvPr>
        </p:nvGraphicFramePr>
        <p:xfrm>
          <a:off x="168164" y="830875"/>
          <a:ext cx="11855671" cy="2869294"/>
        </p:xfrm>
        <a:graphic>
          <a:graphicData uri="http://schemas.openxmlformats.org/drawingml/2006/table">
            <a:tbl>
              <a:tblPr firstRow="1" bandRow="1">
                <a:tableStyleId>{C4B1156A-380E-4F78-BDF5-A606A8083BF9}</a:tableStyleId>
              </a:tblPr>
              <a:tblGrid>
                <a:gridCol w="2588684">
                  <a:extLst>
                    <a:ext uri="{9D8B030D-6E8A-4147-A177-3AD203B41FA5}">
                      <a16:colId xmlns:a16="http://schemas.microsoft.com/office/drawing/2014/main" val="1457000769"/>
                    </a:ext>
                  </a:extLst>
                </a:gridCol>
                <a:gridCol w="1487606">
                  <a:extLst>
                    <a:ext uri="{9D8B030D-6E8A-4147-A177-3AD203B41FA5}">
                      <a16:colId xmlns:a16="http://schemas.microsoft.com/office/drawing/2014/main" val="1939741220"/>
                    </a:ext>
                  </a:extLst>
                </a:gridCol>
                <a:gridCol w="3261815">
                  <a:extLst>
                    <a:ext uri="{9D8B030D-6E8A-4147-A177-3AD203B41FA5}">
                      <a16:colId xmlns:a16="http://schemas.microsoft.com/office/drawing/2014/main" val="1728182267"/>
                    </a:ext>
                  </a:extLst>
                </a:gridCol>
                <a:gridCol w="2374710">
                  <a:extLst>
                    <a:ext uri="{9D8B030D-6E8A-4147-A177-3AD203B41FA5}">
                      <a16:colId xmlns:a16="http://schemas.microsoft.com/office/drawing/2014/main" val="3091143212"/>
                    </a:ext>
                  </a:extLst>
                </a:gridCol>
                <a:gridCol w="2142856">
                  <a:extLst>
                    <a:ext uri="{9D8B030D-6E8A-4147-A177-3AD203B41FA5}">
                      <a16:colId xmlns:a16="http://schemas.microsoft.com/office/drawing/2014/main" val="440248734"/>
                    </a:ext>
                  </a:extLst>
                </a:gridCol>
              </a:tblGrid>
              <a:tr h="413746">
                <a:tc>
                  <a:txBody>
                    <a:bodyPr/>
                    <a:lstStyle/>
                    <a:p>
                      <a:pPr algn="ctr"/>
                      <a:r>
                        <a:rPr lang="en-US" sz="1800" b="0" kern="1200">
                          <a:solidFill>
                            <a:schemeClr val="accent6"/>
                          </a:solidFill>
                        </a:rPr>
                        <a:t>Title</a:t>
                      </a:r>
                      <a:endParaRPr lang="en-US" sz="1800" b="0" kern="1200" dirty="0">
                        <a:solidFill>
                          <a:schemeClr val="accent6"/>
                        </a:solidFill>
                        <a:latin typeface="+mn-lt"/>
                        <a:ea typeface="+mn-ea"/>
                        <a:cs typeface="+mn-cs"/>
                      </a:endParaRPr>
                    </a:p>
                  </a:txBody>
                  <a:tcPr anchor="ctr"/>
                </a:tc>
                <a:tc>
                  <a:txBody>
                    <a:bodyPr/>
                    <a:lstStyle/>
                    <a:p>
                      <a:pPr algn="ctr"/>
                      <a:r>
                        <a:rPr lang="en-US" b="0" dirty="0">
                          <a:solidFill>
                            <a:schemeClr val="accent6"/>
                          </a:solidFill>
                        </a:rPr>
                        <a:t>Author &amp; Year</a:t>
                      </a:r>
                      <a:endParaRPr lang="en-US" b="0" i="0" dirty="0">
                        <a:solidFill>
                          <a:schemeClr val="accent6"/>
                        </a:solidFill>
                        <a:latin typeface="+mn-lt"/>
                        <a:cs typeface="Posterama" panose="020B0504020200020000" pitchFamily="34" charset="0"/>
                      </a:endParaRPr>
                    </a:p>
                  </a:txBody>
                  <a:tcPr anchor="ctr"/>
                </a:tc>
                <a:tc>
                  <a:txBody>
                    <a:bodyPr/>
                    <a:lstStyle/>
                    <a:p>
                      <a:pPr algn="ctr"/>
                      <a:r>
                        <a:rPr lang="en-US" b="0" dirty="0">
                          <a:solidFill>
                            <a:schemeClr val="accent6"/>
                          </a:solidFill>
                        </a:rPr>
                        <a:t>Description</a:t>
                      </a:r>
                      <a:endParaRPr lang="en-US" b="0" i="0" dirty="0">
                        <a:solidFill>
                          <a:schemeClr val="accent6"/>
                        </a:solidFill>
                        <a:latin typeface="+mn-lt"/>
                        <a:cs typeface="Posterama" panose="020B0504020200020000" pitchFamily="34" charset="0"/>
                      </a:endParaRPr>
                    </a:p>
                  </a:txBody>
                  <a:tcPr anchor="ctr"/>
                </a:tc>
                <a:tc>
                  <a:txBody>
                    <a:bodyPr/>
                    <a:lstStyle/>
                    <a:p>
                      <a:pPr algn="ctr"/>
                      <a:r>
                        <a:rPr lang="en-US" b="0">
                          <a:solidFill>
                            <a:schemeClr val="accent6"/>
                          </a:solidFill>
                        </a:rPr>
                        <a:t>Merit</a:t>
                      </a:r>
                      <a:endParaRPr lang="en-US" b="0" i="0" dirty="0">
                        <a:solidFill>
                          <a:schemeClr val="accent6"/>
                        </a:solidFill>
                        <a:latin typeface="+mn-lt"/>
                        <a:cs typeface="Posterama" panose="020B0504020200020000" pitchFamily="34" charset="0"/>
                      </a:endParaRPr>
                    </a:p>
                  </a:txBody>
                  <a:tcPr anchor="ctr"/>
                </a:tc>
                <a:tc>
                  <a:txBody>
                    <a:bodyPr/>
                    <a:lstStyle/>
                    <a:p>
                      <a:pPr algn="ctr"/>
                      <a:r>
                        <a:rPr lang="en-US" b="0">
                          <a:solidFill>
                            <a:schemeClr val="accent6"/>
                          </a:solidFill>
                        </a:rPr>
                        <a:t>Demerits</a:t>
                      </a:r>
                      <a:endParaRPr lang="en-US" b="0" i="0" dirty="0">
                        <a:solidFill>
                          <a:schemeClr val="accent6"/>
                        </a:solidFill>
                        <a:latin typeface="+mn-lt"/>
                        <a:cs typeface="Posterama" panose="020B0504020200020000" pitchFamily="34" charset="0"/>
                      </a:endParaRPr>
                    </a:p>
                  </a:txBody>
                  <a:tcPr anchor="ctr"/>
                </a:tc>
                <a:extLst>
                  <a:ext uri="{0D108BD9-81ED-4DB2-BD59-A6C34878D82A}">
                    <a16:rowId xmlns:a16="http://schemas.microsoft.com/office/drawing/2014/main" val="704343578"/>
                  </a:ext>
                </a:extLst>
              </a:tr>
              <a:tr h="2229214">
                <a:tc>
                  <a:txBody>
                    <a:bodyPr/>
                    <a:lstStyle/>
                    <a:p>
                      <a:r>
                        <a:rPr lang="en-US" sz="1800" kern="1200" dirty="0">
                          <a:solidFill>
                            <a:schemeClr val="dk1"/>
                          </a:solidFill>
                          <a:effectLst/>
                          <a:latin typeface="+mn-lt"/>
                          <a:ea typeface="+mn-ea"/>
                          <a:cs typeface="+mn-cs"/>
                        </a:rPr>
                        <a:t>Development of a Browser-Based Cooperative Records Management with a Loan Assessment System.</a:t>
                      </a:r>
                      <a:endParaRPr lang="en-NG" sz="1800" kern="1200" dirty="0">
                        <a:solidFill>
                          <a:schemeClr val="dk1"/>
                        </a:solidFill>
                        <a:effectLst/>
                        <a:latin typeface="+mn-lt"/>
                        <a:ea typeface="+mn-ea"/>
                        <a:cs typeface="+mn-cs"/>
                      </a:endParaRPr>
                    </a:p>
                  </a:txBody>
                  <a:tcPr anchor="ctr"/>
                </a:tc>
                <a:tc>
                  <a:txBody>
                    <a:bodyPr/>
                    <a:lstStyle/>
                    <a:p>
                      <a:pPr algn="ctr"/>
                      <a:r>
                        <a:rPr lang="en-US" sz="1800" kern="1200" dirty="0">
                          <a:solidFill>
                            <a:schemeClr val="dk1"/>
                          </a:solidFill>
                          <a:effectLst/>
                          <a:latin typeface="+mn-lt"/>
                          <a:ea typeface="+mn-ea"/>
                          <a:cs typeface="+mn-cs"/>
                        </a:rPr>
                        <a:t>Santos (2021). </a:t>
                      </a:r>
                      <a:endParaRPr lang="en-US" b="0" i="0" dirty="0">
                        <a:solidFill>
                          <a:schemeClr val="accent6"/>
                        </a:solidFill>
                        <a:latin typeface="Posterama" panose="020B0504020200020000" pitchFamily="34" charset="0"/>
                        <a:cs typeface="Posterama" panose="020B0504020200020000" pitchFamily="34" charset="0"/>
                      </a:endParaRPr>
                    </a:p>
                  </a:txBody>
                  <a:tcPr anchor="ctr"/>
                </a:tc>
                <a:tc>
                  <a:txBody>
                    <a:bodyPr/>
                    <a:lstStyle/>
                    <a:p>
                      <a:pPr algn="l"/>
                      <a:r>
                        <a:rPr lang="en-US" sz="1800" kern="1200" dirty="0">
                          <a:solidFill>
                            <a:schemeClr val="dk1"/>
                          </a:solidFill>
                          <a:effectLst/>
                          <a:latin typeface="+mn-lt"/>
                          <a:ea typeface="+mn-ea"/>
                          <a:cs typeface="+mn-cs"/>
                        </a:rPr>
                        <a:t>CRMSLAS is a browser-based transaction system that enables cooperative members to conduct transactions in a safe and resilient environment.</a:t>
                      </a:r>
                      <a:endParaRPr lang="en-US" b="0" i="0" dirty="0">
                        <a:solidFill>
                          <a:schemeClr val="accent6"/>
                        </a:solidFill>
                        <a:latin typeface="Posterama" panose="020B0504020200020000" pitchFamily="34" charset="0"/>
                        <a:cs typeface="Posterama" panose="020B0504020200020000" pitchFamily="34" charset="0"/>
                      </a:endParaRPr>
                    </a:p>
                  </a:txBody>
                  <a:tcPr anchor="ctr"/>
                </a:tc>
                <a:tc>
                  <a:txBody>
                    <a:bodyPr/>
                    <a:lstStyle/>
                    <a:p>
                      <a:r>
                        <a:rPr lang="en-US" sz="1800" kern="1200" dirty="0">
                          <a:solidFill>
                            <a:schemeClr val="dk1"/>
                          </a:solidFill>
                          <a:effectLst/>
                          <a:latin typeface="+mn-lt"/>
                          <a:ea typeface="+mn-ea"/>
                          <a:cs typeface="+mn-cs"/>
                        </a:rPr>
                        <a:t>The CRMLAS has eliminated issues and concerns about loan</a:t>
                      </a:r>
                      <a:endParaRPr lang="en-NG"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records and computation.</a:t>
                      </a:r>
                      <a:endParaRPr lang="en-NG" sz="1800" kern="1200" dirty="0">
                        <a:solidFill>
                          <a:schemeClr val="dk1"/>
                        </a:solidFill>
                        <a:effectLst/>
                        <a:latin typeface="+mn-lt"/>
                        <a:ea typeface="+mn-ea"/>
                        <a:cs typeface="+mn-cs"/>
                      </a:endParaRPr>
                    </a:p>
                  </a:txBody>
                  <a:tcPr anchor="ctr"/>
                </a:tc>
                <a:tc>
                  <a:txBody>
                    <a:bodyPr/>
                    <a:lstStyle/>
                    <a:p>
                      <a:r>
                        <a:rPr lang="en-US" sz="1800" kern="1200" dirty="0">
                          <a:solidFill>
                            <a:schemeClr val="dk1"/>
                          </a:solidFill>
                          <a:effectLst/>
                          <a:latin typeface="+mn-lt"/>
                          <a:ea typeface="+mn-ea"/>
                          <a:cs typeface="+mn-cs"/>
                        </a:rPr>
                        <a:t>The system lacks a good user interface.</a:t>
                      </a:r>
                      <a:endParaRPr lang="en-NG" sz="180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452131510"/>
                  </a:ext>
                </a:extLst>
              </a:tr>
            </a:tbl>
          </a:graphicData>
        </a:graphic>
      </p:graphicFrame>
      <p:sp>
        <p:nvSpPr>
          <p:cNvPr id="7" name="Slide Number Placeholder 6">
            <a:extLst>
              <a:ext uri="{FF2B5EF4-FFF2-40B4-BE49-F238E27FC236}">
                <a16:creationId xmlns:a16="http://schemas.microsoft.com/office/drawing/2014/main" id="{8EA25C86-7BE3-4BC6-C0B8-7F7D7C3EC286}"/>
              </a:ext>
            </a:extLst>
          </p:cNvPr>
          <p:cNvSpPr>
            <a:spLocks noGrp="1"/>
          </p:cNvSpPr>
          <p:nvPr>
            <p:ph type="sldNum" sz="quarter" idx="29"/>
          </p:nvPr>
        </p:nvSpPr>
        <p:spPr/>
        <p:txBody>
          <a:bodyPr/>
          <a:lstStyle/>
          <a:p>
            <a:fld id="{47FEACEE-25B4-4A2D-B147-27296E36371D}" type="slidenum">
              <a:rPr lang="en-US" altLang="zh-CN" smtClean="0"/>
              <a:pPr/>
              <a:t>8</a:t>
            </a:fld>
            <a:endParaRPr lang="en-US" altLang="zh-CN" dirty="0"/>
          </a:p>
        </p:txBody>
      </p:sp>
    </p:spTree>
    <p:extLst>
      <p:ext uri="{BB962C8B-B14F-4D97-AF65-F5344CB8AC3E}">
        <p14:creationId xmlns:p14="http://schemas.microsoft.com/office/powerpoint/2010/main" val="261851659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a:xfrm>
            <a:off x="3904536" y="970562"/>
            <a:ext cx="6599429" cy="1325563"/>
          </a:xfrm>
        </p:spPr>
        <p:txBody>
          <a:bodyPr/>
          <a:lstStyle/>
          <a:p>
            <a:r>
              <a:rPr lang="en-US" dirty="0"/>
              <a:t>Research methodology</a:t>
            </a:r>
          </a:p>
        </p:txBody>
      </p:sp>
      <p:sp>
        <p:nvSpPr>
          <p:cNvPr id="37" name="Text Placeholder 36">
            <a:extLst>
              <a:ext uri="{FF2B5EF4-FFF2-40B4-BE49-F238E27FC236}">
                <a16:creationId xmlns:a16="http://schemas.microsoft.com/office/drawing/2014/main" id="{16D3C8BC-FB28-3127-D29E-D4195120A3CA}"/>
              </a:ext>
            </a:extLst>
          </p:cNvPr>
          <p:cNvSpPr>
            <a:spLocks noGrp="1"/>
          </p:cNvSpPr>
          <p:nvPr>
            <p:ph type="body" sz="quarter" idx="27"/>
          </p:nvPr>
        </p:nvSpPr>
        <p:spPr>
          <a:xfrm>
            <a:off x="3805519" y="2277403"/>
            <a:ext cx="3398732" cy="587964"/>
          </a:xfrm>
        </p:spPr>
        <p:txBody>
          <a:bodyPr/>
          <a:lstStyle/>
          <a:p>
            <a:r>
              <a:rPr lang="en-US" dirty="0"/>
              <a:t>Choice of programming language</a:t>
            </a:r>
          </a:p>
        </p:txBody>
      </p:sp>
      <p:sp>
        <p:nvSpPr>
          <p:cNvPr id="43" name="Text Placeholder 42">
            <a:extLst>
              <a:ext uri="{FF2B5EF4-FFF2-40B4-BE49-F238E27FC236}">
                <a16:creationId xmlns:a16="http://schemas.microsoft.com/office/drawing/2014/main" id="{520E98B6-7B33-8FD4-A662-31DD4B85E22E}"/>
              </a:ext>
            </a:extLst>
          </p:cNvPr>
          <p:cNvSpPr>
            <a:spLocks noGrp="1"/>
          </p:cNvSpPr>
          <p:nvPr>
            <p:ph type="body" sz="quarter" idx="28"/>
          </p:nvPr>
        </p:nvSpPr>
        <p:spPr>
          <a:xfrm>
            <a:off x="3805519" y="3017839"/>
            <a:ext cx="3398732" cy="3200081"/>
          </a:xfrm>
        </p:spPr>
        <p:txBody>
          <a:bodyPr/>
          <a:lstStyle/>
          <a:p>
            <a:pPr algn="just"/>
            <a:r>
              <a:rPr lang="en-US" sz="1800" dirty="0"/>
              <a:t>This study will be a web-based application based on the design of a relational database (SQLite). HTML (hypertext markup language), CSS (cascading style sheet), and JavaScript will be utilized for front-end development, while Django (Python) will be used for back-end programming</a:t>
            </a:r>
            <a:endParaRPr lang="en-US" sz="2400" dirty="0"/>
          </a:p>
        </p:txBody>
      </p:sp>
      <p:sp>
        <p:nvSpPr>
          <p:cNvPr id="35" name="Text Placeholder 34">
            <a:extLst>
              <a:ext uri="{FF2B5EF4-FFF2-40B4-BE49-F238E27FC236}">
                <a16:creationId xmlns:a16="http://schemas.microsoft.com/office/drawing/2014/main" id="{2C8E94EA-2767-D144-C1BB-32AA2C99723B}"/>
              </a:ext>
            </a:extLst>
          </p:cNvPr>
          <p:cNvSpPr>
            <a:spLocks noGrp="1"/>
          </p:cNvSpPr>
          <p:nvPr>
            <p:ph type="body" sz="quarter" idx="52"/>
          </p:nvPr>
        </p:nvSpPr>
        <p:spPr>
          <a:xfrm>
            <a:off x="7811506" y="2277403"/>
            <a:ext cx="3012438" cy="587964"/>
          </a:xfrm>
        </p:spPr>
        <p:txBody>
          <a:bodyPr/>
          <a:lstStyle/>
          <a:p>
            <a:r>
              <a:rPr lang="en-US" dirty="0"/>
              <a:t>Method of data collection</a:t>
            </a:r>
          </a:p>
        </p:txBody>
      </p:sp>
      <p:sp>
        <p:nvSpPr>
          <p:cNvPr id="44" name="Text Placeholder 43">
            <a:extLst>
              <a:ext uri="{FF2B5EF4-FFF2-40B4-BE49-F238E27FC236}">
                <a16:creationId xmlns:a16="http://schemas.microsoft.com/office/drawing/2014/main" id="{78466807-A2DA-EC5D-ACDE-B83D6F7169EA}"/>
              </a:ext>
            </a:extLst>
          </p:cNvPr>
          <p:cNvSpPr>
            <a:spLocks noGrp="1"/>
          </p:cNvSpPr>
          <p:nvPr>
            <p:ph type="body" sz="quarter" idx="53"/>
          </p:nvPr>
        </p:nvSpPr>
        <p:spPr>
          <a:xfrm>
            <a:off x="7811506" y="3017839"/>
            <a:ext cx="4147884" cy="2992996"/>
          </a:xfrm>
        </p:spPr>
        <p:txBody>
          <a:bodyPr/>
          <a:lstStyle/>
          <a:p>
            <a:r>
              <a:rPr lang="en-US" sz="1800" dirty="0"/>
              <a:t>Before constructing any system, collecting data and facts about the existing system is necessary to comprehend what is going on. Two approaches were used in this study.</a:t>
            </a:r>
          </a:p>
          <a:p>
            <a:endParaRPr lang="en-US" sz="1800" dirty="0"/>
          </a:p>
          <a:p>
            <a:r>
              <a:rPr lang="en-US" sz="1800" dirty="0" err="1"/>
              <a:t>i</a:t>
            </a:r>
            <a:r>
              <a:rPr lang="en-US" sz="1800" dirty="0"/>
              <a:t>. Observation of the Work Environment</a:t>
            </a:r>
          </a:p>
          <a:p>
            <a:r>
              <a:rPr lang="en-US" sz="1800" dirty="0"/>
              <a:t>ii. Documentation</a:t>
            </a:r>
          </a:p>
        </p:txBody>
      </p:sp>
      <p:sp>
        <p:nvSpPr>
          <p:cNvPr id="5" name="Slide Number Placeholder 4">
            <a:extLst>
              <a:ext uri="{FF2B5EF4-FFF2-40B4-BE49-F238E27FC236}">
                <a16:creationId xmlns:a16="http://schemas.microsoft.com/office/drawing/2014/main" id="{2B243AAE-D428-CAAE-DCAF-0266FEEEAC70}"/>
              </a:ext>
            </a:extLst>
          </p:cNvPr>
          <p:cNvSpPr>
            <a:spLocks noGrp="1"/>
          </p:cNvSpPr>
          <p:nvPr>
            <p:ph type="sldNum" sz="quarter" idx="55"/>
          </p:nvPr>
        </p:nvSpPr>
        <p:spPr/>
        <p:txBody>
          <a:bodyPr/>
          <a:lstStyle/>
          <a:p>
            <a:fld id="{47FEACEE-25B4-4A2D-B147-27296E36371D}" type="slidenum">
              <a:rPr lang="en-US" altLang="zh-CN" smtClean="0"/>
              <a:pPr/>
              <a:t>9</a:t>
            </a:fld>
            <a:endParaRPr lang="en-US" altLang="zh-CN" dirty="0"/>
          </a:p>
        </p:txBody>
      </p:sp>
      <p:pic>
        <p:nvPicPr>
          <p:cNvPr id="6" name="Picture Placeholder 5">
            <a:extLst>
              <a:ext uri="{FF2B5EF4-FFF2-40B4-BE49-F238E27FC236}">
                <a16:creationId xmlns:a16="http://schemas.microsoft.com/office/drawing/2014/main" id="{88E684B4-6C1A-490C-928F-92683702F3A6}"/>
              </a:ext>
            </a:extLst>
          </p:cNvPr>
          <p:cNvPicPr>
            <a:picLocks noGrp="1" noChangeAspect="1"/>
          </p:cNvPicPr>
          <p:nvPr>
            <p:ph type="pic" sz="quarter" idx="51"/>
          </p:nvPr>
        </p:nvPicPr>
        <p:blipFill>
          <a:blip r:embed="rId2"/>
          <a:srcRect l="26787" r="26787"/>
          <a:stretch>
            <a:fillRect/>
          </a:stretch>
        </p:blipFill>
        <p:spPr/>
      </p:pic>
    </p:spTree>
    <p:extLst>
      <p:ext uri="{BB962C8B-B14F-4D97-AF65-F5344CB8AC3E}">
        <p14:creationId xmlns:p14="http://schemas.microsoft.com/office/powerpoint/2010/main" val="4182148033"/>
      </p:ext>
    </p:extLst>
  </p:cSld>
  <p:clrMapOvr>
    <a:masterClrMapping/>
  </p:clrMapOvr>
  <p:transition spd="slow">
    <p:push dir="u"/>
  </p:transition>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2.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831</TotalTime>
  <Words>1104</Words>
  <Application>Microsoft Office PowerPoint</Application>
  <PresentationFormat>Widescreen</PresentationFormat>
  <Paragraphs>109</Paragraphs>
  <Slides>15</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等线</vt:lpstr>
      <vt:lpstr>Abadi</vt:lpstr>
      <vt:lpstr>Arial</vt:lpstr>
      <vt:lpstr>Calibri</vt:lpstr>
      <vt:lpstr>Posterama</vt:lpstr>
      <vt:lpstr>Posterama Text Black</vt:lpstr>
      <vt:lpstr>Posterama Text SemiBold</vt:lpstr>
      <vt:lpstr>Times New Roman</vt:lpstr>
      <vt:lpstr>Office 主题​​</vt:lpstr>
      <vt:lpstr>COMPUTERISED LOAN RECORD MANAGEMENT SYSTEM</vt:lpstr>
      <vt:lpstr>Table of Content</vt:lpstr>
      <vt:lpstr>Background of Study</vt:lpstr>
      <vt:lpstr>Statement of the problem</vt:lpstr>
      <vt:lpstr>Aim and Objectives of the Study</vt:lpstr>
      <vt:lpstr>Significance of Study</vt:lpstr>
      <vt:lpstr>Summary of literature review</vt:lpstr>
      <vt:lpstr>Summary of literature review</vt:lpstr>
      <vt:lpstr>Research methodology</vt:lpstr>
      <vt:lpstr>PowerPoint Presentation</vt:lpstr>
      <vt:lpstr>PowerPoint Presentation</vt:lpstr>
      <vt:lpstr>PowerPoint Presentation</vt:lpstr>
      <vt:lpstr>Proposed Interface Design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Telegram Bot That Provides Students With Academic-Related Information In Computer Science Department</dc:title>
  <dc:creator>Richard Emmanuel</dc:creator>
  <cp:lastModifiedBy>Richard Emmanuel</cp:lastModifiedBy>
  <cp:revision>73</cp:revision>
  <dcterms:created xsi:type="dcterms:W3CDTF">2023-02-01T10:05:33Z</dcterms:created>
  <dcterms:modified xsi:type="dcterms:W3CDTF">2023-08-12T18:19:04Z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